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318" r:id="rId5"/>
    <p:sldId id="426" r:id="rId6"/>
    <p:sldId id="409" r:id="rId7"/>
    <p:sldId id="415" r:id="rId8"/>
    <p:sldId id="416" r:id="rId9"/>
    <p:sldId id="429" r:id="rId10"/>
    <p:sldId id="436" r:id="rId11"/>
    <p:sldId id="430" r:id="rId12"/>
    <p:sldId id="431" r:id="rId13"/>
    <p:sldId id="427" r:id="rId14"/>
    <p:sldId id="428" r:id="rId15"/>
    <p:sldId id="417" r:id="rId16"/>
    <p:sldId id="442" r:id="rId17"/>
    <p:sldId id="443" r:id="rId18"/>
    <p:sldId id="418" r:id="rId19"/>
    <p:sldId id="438" r:id="rId20"/>
    <p:sldId id="419" r:id="rId21"/>
    <p:sldId id="420" r:id="rId22"/>
    <p:sldId id="439" r:id="rId23"/>
    <p:sldId id="421" r:id="rId24"/>
    <p:sldId id="422" r:id="rId25"/>
    <p:sldId id="424" r:id="rId26"/>
    <p:sldId id="435" r:id="rId27"/>
    <p:sldId id="42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89AD"/>
    <a:srgbClr val="030083"/>
    <a:srgbClr val="F7F7F7"/>
    <a:srgbClr val="CCFFCC"/>
    <a:srgbClr val="FC545C"/>
    <a:srgbClr val="B9B9B9"/>
    <a:srgbClr val="FFFFFF"/>
    <a:srgbClr val="E7E8E4"/>
    <a:srgbClr val="D7D2CB"/>
    <a:srgbClr val="F1EFE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1977BA-C37B-424E-910E-67E9AE6E900A}" v="1" dt="2025-10-16T01:22:15.050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–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–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Dark Style 1 –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Themed Style 2 –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–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–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–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41"/>
    <p:restoredTop sz="87530" autoAdjust="0"/>
  </p:normalViewPr>
  <p:slideViewPr>
    <p:cSldViewPr snapToGrid="0">
      <p:cViewPr varScale="1">
        <p:scale>
          <a:sx n="97" d="100"/>
          <a:sy n="97" d="100"/>
        </p:scale>
        <p:origin x="15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9160" y="32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en Chau" userId="d39dfd78-dfa0-463c-8a6d-f64a7ec033d3" providerId="ADAL" clId="{EA832651-B2E8-45FA-871A-64612B85110A}"/>
    <pc:docChg chg="undo custSel modSld">
      <pc:chgData name="Lien Chau" userId="d39dfd78-dfa0-463c-8a6d-f64a7ec033d3" providerId="ADAL" clId="{EA832651-B2E8-45FA-871A-64612B85110A}" dt="2025-09-25T01:31:02.479" v="981" actId="20577"/>
      <pc:docMkLst>
        <pc:docMk/>
      </pc:docMkLst>
      <pc:sldChg chg="modSp mod">
        <pc:chgData name="Lien Chau" userId="d39dfd78-dfa0-463c-8a6d-f64a7ec033d3" providerId="ADAL" clId="{EA832651-B2E8-45FA-871A-64612B85110A}" dt="2025-09-25T00:45:20.998" v="965" actId="20577"/>
        <pc:sldMkLst>
          <pc:docMk/>
          <pc:sldMk cId="4287951505" sldId="409"/>
        </pc:sldMkLst>
        <pc:spChg chg="mod">
          <ac:chgData name="Lien Chau" userId="d39dfd78-dfa0-463c-8a6d-f64a7ec033d3" providerId="ADAL" clId="{EA832651-B2E8-45FA-871A-64612B85110A}" dt="2025-09-25T00:45:20.998" v="965" actId="20577"/>
          <ac:spMkLst>
            <pc:docMk/>
            <pc:sldMk cId="4287951505" sldId="409"/>
            <ac:spMk id="28" creationId="{7CC554BB-B550-9C7C-F2F0-87D802B39656}"/>
          </ac:spMkLst>
        </pc:spChg>
      </pc:sldChg>
      <pc:sldChg chg="delSp mod">
        <pc:chgData name="Lien Chau" userId="d39dfd78-dfa0-463c-8a6d-f64a7ec033d3" providerId="ADAL" clId="{EA832651-B2E8-45FA-871A-64612B85110A}" dt="2025-09-25T01:25:53.818" v="966" actId="478"/>
        <pc:sldMkLst>
          <pc:docMk/>
          <pc:sldMk cId="469306307" sldId="416"/>
        </pc:sldMkLst>
      </pc:sldChg>
      <pc:sldChg chg="modSp mod">
        <pc:chgData name="Lien Chau" userId="d39dfd78-dfa0-463c-8a6d-f64a7ec033d3" providerId="ADAL" clId="{EA832651-B2E8-45FA-871A-64612B85110A}" dt="2025-09-25T00:25:14.396" v="441" actId="113"/>
        <pc:sldMkLst>
          <pc:docMk/>
          <pc:sldMk cId="318883803" sldId="420"/>
        </pc:sldMkLst>
        <pc:spChg chg="mod">
          <ac:chgData name="Lien Chau" userId="d39dfd78-dfa0-463c-8a6d-f64a7ec033d3" providerId="ADAL" clId="{EA832651-B2E8-45FA-871A-64612B85110A}" dt="2025-09-25T00:25:14.396" v="441" actId="113"/>
          <ac:spMkLst>
            <pc:docMk/>
            <pc:sldMk cId="318883803" sldId="420"/>
            <ac:spMk id="4" creationId="{C2F3F14B-420B-0100-0F4C-B008DF3943A7}"/>
          </ac:spMkLst>
        </pc:spChg>
      </pc:sldChg>
      <pc:sldChg chg="modSp mod">
        <pc:chgData name="Lien Chau" userId="d39dfd78-dfa0-463c-8a6d-f64a7ec033d3" providerId="ADAL" clId="{EA832651-B2E8-45FA-871A-64612B85110A}" dt="2025-09-25T01:31:02.479" v="981" actId="20577"/>
        <pc:sldMkLst>
          <pc:docMk/>
          <pc:sldMk cId="254938633" sldId="426"/>
        </pc:sldMkLst>
        <pc:spChg chg="mod">
          <ac:chgData name="Lien Chau" userId="d39dfd78-dfa0-463c-8a6d-f64a7ec033d3" providerId="ADAL" clId="{EA832651-B2E8-45FA-871A-64612B85110A}" dt="2025-09-25T01:31:02.479" v="981" actId="20577"/>
          <ac:spMkLst>
            <pc:docMk/>
            <pc:sldMk cId="254938633" sldId="426"/>
            <ac:spMk id="28" creationId="{F45807FF-C65F-2B23-0F30-B1B2589A2737}"/>
          </ac:spMkLst>
        </pc:spChg>
      </pc:sldChg>
      <pc:sldChg chg="delSp mod">
        <pc:chgData name="Lien Chau" userId="d39dfd78-dfa0-463c-8a6d-f64a7ec033d3" providerId="ADAL" clId="{EA832651-B2E8-45FA-871A-64612B85110A}" dt="2025-09-25T01:26:23.428" v="967" actId="478"/>
        <pc:sldMkLst>
          <pc:docMk/>
          <pc:sldMk cId="3001073641" sldId="427"/>
        </pc:sldMkLst>
      </pc:sldChg>
      <pc:sldChg chg="modSp mod">
        <pc:chgData name="Lien Chau" userId="d39dfd78-dfa0-463c-8a6d-f64a7ec033d3" providerId="ADAL" clId="{EA832651-B2E8-45FA-871A-64612B85110A}" dt="2025-09-25T00:41:17.583" v="954" actId="948"/>
        <pc:sldMkLst>
          <pc:docMk/>
          <pc:sldMk cId="1896145304" sldId="429"/>
        </pc:sldMkLst>
        <pc:spChg chg="mod">
          <ac:chgData name="Lien Chau" userId="d39dfd78-dfa0-463c-8a6d-f64a7ec033d3" providerId="ADAL" clId="{EA832651-B2E8-45FA-871A-64612B85110A}" dt="2025-09-25T00:41:17.583" v="954" actId="948"/>
          <ac:spMkLst>
            <pc:docMk/>
            <pc:sldMk cId="1896145304" sldId="429"/>
            <ac:spMk id="4" creationId="{20956745-21F3-6474-0F68-1E08EC1F40DC}"/>
          </ac:spMkLst>
        </pc:spChg>
        <pc:picChg chg="mod">
          <ac:chgData name="Lien Chau" userId="d39dfd78-dfa0-463c-8a6d-f64a7ec033d3" providerId="ADAL" clId="{EA832651-B2E8-45FA-871A-64612B85110A}" dt="2025-09-25T00:37:34.013" v="912" actId="1076"/>
          <ac:picMkLst>
            <pc:docMk/>
            <pc:sldMk cId="1896145304" sldId="429"/>
            <ac:picMk id="12" creationId="{0A59E1E5-66A9-68FA-D8BF-E7A646A430AA}"/>
          </ac:picMkLst>
        </pc:picChg>
      </pc:sldChg>
      <pc:sldChg chg="delSp mod">
        <pc:chgData name="Lien Chau" userId="d39dfd78-dfa0-463c-8a6d-f64a7ec033d3" providerId="ADAL" clId="{EA832651-B2E8-45FA-871A-64612B85110A}" dt="2025-09-25T01:26:29.534" v="968" actId="478"/>
        <pc:sldMkLst>
          <pc:docMk/>
          <pc:sldMk cId="879080879" sldId="431"/>
        </pc:sldMkLst>
      </pc:sldChg>
      <pc:sldChg chg="addSp delSp modSp mod">
        <pc:chgData name="Lien Chau" userId="d39dfd78-dfa0-463c-8a6d-f64a7ec033d3" providerId="ADAL" clId="{EA832651-B2E8-45FA-871A-64612B85110A}" dt="2025-09-25T00:39:06.189" v="942" actId="14100"/>
        <pc:sldMkLst>
          <pc:docMk/>
          <pc:sldMk cId="1095338304" sldId="436"/>
        </pc:sldMkLst>
        <pc:spChg chg="mod">
          <ac:chgData name="Lien Chau" userId="d39dfd78-dfa0-463c-8a6d-f64a7ec033d3" providerId="ADAL" clId="{EA832651-B2E8-45FA-871A-64612B85110A}" dt="2025-09-25T00:39:06.189" v="942" actId="14100"/>
          <ac:spMkLst>
            <pc:docMk/>
            <pc:sldMk cId="1095338304" sldId="436"/>
            <ac:spMk id="4" creationId="{252E4619-86C1-C809-9685-D1F61DB0B612}"/>
          </ac:spMkLst>
        </pc:spChg>
        <pc:picChg chg="add mod">
          <ac:chgData name="Lien Chau" userId="d39dfd78-dfa0-463c-8a6d-f64a7ec033d3" providerId="ADAL" clId="{EA832651-B2E8-45FA-871A-64612B85110A}" dt="2025-09-25T00:39:02.058" v="941"/>
          <ac:picMkLst>
            <pc:docMk/>
            <pc:sldMk cId="1095338304" sldId="436"/>
            <ac:picMk id="10" creationId="{9FCA1B79-FDBC-F3D4-5725-A3978AEE1CDE}"/>
          </ac:picMkLst>
        </pc:picChg>
      </pc:sldChg>
    </pc:docChg>
  </pc:docChgLst>
  <pc:docChgLst>
    <pc:chgData name="Georgi Tomlinson" userId="e76ba389-74dd-4eca-9c14-31753fa7139d" providerId="ADAL" clId="{16A08A37-8542-4EA5-9490-09A5BDD0C9B5}"/>
    <pc:docChg chg="custSel mod modSld">
      <pc:chgData name="Georgi Tomlinson" userId="e76ba389-74dd-4eca-9c14-31753fa7139d" providerId="ADAL" clId="{16A08A37-8542-4EA5-9490-09A5BDD0C9B5}" dt="2025-10-08T00:39:28.890" v="4" actId="207"/>
      <pc:docMkLst>
        <pc:docMk/>
      </pc:docMkLst>
      <pc:sldChg chg="modSp mod">
        <pc:chgData name="Georgi Tomlinson" userId="e76ba389-74dd-4eca-9c14-31753fa7139d" providerId="ADAL" clId="{16A08A37-8542-4EA5-9490-09A5BDD0C9B5}" dt="2025-10-08T00:38:35.189" v="1" actId="207"/>
        <pc:sldMkLst>
          <pc:docMk/>
          <pc:sldMk cId="318883803" sldId="420"/>
        </pc:sldMkLst>
        <pc:spChg chg="mod">
          <ac:chgData name="Georgi Tomlinson" userId="e76ba389-74dd-4eca-9c14-31753fa7139d" providerId="ADAL" clId="{16A08A37-8542-4EA5-9490-09A5BDD0C9B5}" dt="2025-10-08T00:38:35.189" v="1" actId="207"/>
          <ac:spMkLst>
            <pc:docMk/>
            <pc:sldMk cId="318883803" sldId="420"/>
            <ac:spMk id="4" creationId="{C2F3F14B-420B-0100-0F4C-B008DF3943A7}"/>
          </ac:spMkLst>
        </pc:spChg>
      </pc:sldChg>
      <pc:sldChg chg="modSp mod">
        <pc:chgData name="Georgi Tomlinson" userId="e76ba389-74dd-4eca-9c14-31753fa7139d" providerId="ADAL" clId="{16A08A37-8542-4EA5-9490-09A5BDD0C9B5}" dt="2025-10-08T00:39:21.734" v="3" actId="207"/>
        <pc:sldMkLst>
          <pc:docMk/>
          <pc:sldMk cId="2005380546" sldId="422"/>
        </pc:sldMkLst>
        <pc:spChg chg="mod">
          <ac:chgData name="Georgi Tomlinson" userId="e76ba389-74dd-4eca-9c14-31753fa7139d" providerId="ADAL" clId="{16A08A37-8542-4EA5-9490-09A5BDD0C9B5}" dt="2025-10-08T00:39:21.734" v="3" actId="207"/>
          <ac:spMkLst>
            <pc:docMk/>
            <pc:sldMk cId="2005380546" sldId="422"/>
            <ac:spMk id="4" creationId="{5757AA5C-1B2D-8B0E-BCE6-E9F5C3716E65}"/>
          </ac:spMkLst>
        </pc:spChg>
      </pc:sldChg>
      <pc:sldChg chg="modSp mod">
        <pc:chgData name="Georgi Tomlinson" userId="e76ba389-74dd-4eca-9c14-31753fa7139d" providerId="ADAL" clId="{16A08A37-8542-4EA5-9490-09A5BDD0C9B5}" dt="2025-10-08T00:39:28.890" v="4" actId="207"/>
        <pc:sldMkLst>
          <pc:docMk/>
          <pc:sldMk cId="1440547655" sldId="423"/>
        </pc:sldMkLst>
        <pc:spChg chg="mod">
          <ac:chgData name="Georgi Tomlinson" userId="e76ba389-74dd-4eca-9c14-31753fa7139d" providerId="ADAL" clId="{16A08A37-8542-4EA5-9490-09A5BDD0C9B5}" dt="2025-10-08T00:39:28.890" v="4" actId="207"/>
          <ac:spMkLst>
            <pc:docMk/>
            <pc:sldMk cId="1440547655" sldId="423"/>
            <ac:spMk id="4" creationId="{8571FD45-4417-9220-AB23-9AD05D3CBADA}"/>
          </ac:spMkLst>
        </pc:spChg>
      </pc:sldChg>
    </pc:docChg>
  </pc:docChgLst>
  <pc:docChgLst>
    <pc:chgData name="Quinn Sunderland" userId="8ee72650-e3a9-40ed-85ec-66371a1c1aef" providerId="ADAL" clId="{7ADFE4B0-F40F-4ED1-B3EC-30ECC3C76DC5}"/>
    <pc:docChg chg="modSld">
      <pc:chgData name="Quinn Sunderland" userId="8ee72650-e3a9-40ed-85ec-66371a1c1aef" providerId="ADAL" clId="{7ADFE4B0-F40F-4ED1-B3EC-30ECC3C76DC5}" dt="2025-10-08T21:48:13.519" v="11" actId="12"/>
      <pc:docMkLst>
        <pc:docMk/>
      </pc:docMkLst>
      <pc:sldChg chg="modSp mod">
        <pc:chgData name="Quinn Sunderland" userId="8ee72650-e3a9-40ed-85ec-66371a1c1aef" providerId="ADAL" clId="{7ADFE4B0-F40F-4ED1-B3EC-30ECC3C76DC5}" dt="2025-10-08T21:46:17.940" v="4" actId="207"/>
        <pc:sldMkLst>
          <pc:docMk/>
          <pc:sldMk cId="3071947158" sldId="415"/>
        </pc:sldMkLst>
        <pc:spChg chg="mod">
          <ac:chgData name="Quinn Sunderland" userId="8ee72650-e3a9-40ed-85ec-66371a1c1aef" providerId="ADAL" clId="{7ADFE4B0-F40F-4ED1-B3EC-30ECC3C76DC5}" dt="2025-10-08T21:46:17.940" v="4" actId="207"/>
          <ac:spMkLst>
            <pc:docMk/>
            <pc:sldMk cId="3071947158" sldId="415"/>
            <ac:spMk id="4" creationId="{79D3F48C-3404-1CD8-8E94-C2641135E32B}"/>
          </ac:spMkLst>
        </pc:spChg>
      </pc:sldChg>
      <pc:sldChg chg="modSp mod">
        <pc:chgData name="Quinn Sunderland" userId="8ee72650-e3a9-40ed-85ec-66371a1c1aef" providerId="ADAL" clId="{7ADFE4B0-F40F-4ED1-B3EC-30ECC3C76DC5}" dt="2025-10-08T21:46:56.209" v="10" actId="12"/>
        <pc:sldMkLst>
          <pc:docMk/>
          <pc:sldMk cId="469306307" sldId="416"/>
        </pc:sldMkLst>
        <pc:spChg chg="mod">
          <ac:chgData name="Quinn Sunderland" userId="8ee72650-e3a9-40ed-85ec-66371a1c1aef" providerId="ADAL" clId="{7ADFE4B0-F40F-4ED1-B3EC-30ECC3C76DC5}" dt="2025-10-08T21:46:56.209" v="10" actId="12"/>
          <ac:spMkLst>
            <pc:docMk/>
            <pc:sldMk cId="469306307" sldId="416"/>
            <ac:spMk id="4" creationId="{CF21914F-860B-48CB-546D-3334F8876E7D}"/>
          </ac:spMkLst>
        </pc:spChg>
      </pc:sldChg>
      <pc:sldChg chg="modSp mod">
        <pc:chgData name="Quinn Sunderland" userId="8ee72650-e3a9-40ed-85ec-66371a1c1aef" providerId="ADAL" clId="{7ADFE4B0-F40F-4ED1-B3EC-30ECC3C76DC5}" dt="2025-10-08T21:45:52.132" v="0" actId="108"/>
        <pc:sldMkLst>
          <pc:docMk/>
          <pc:sldMk cId="254938633" sldId="426"/>
        </pc:sldMkLst>
        <pc:spChg chg="mod">
          <ac:chgData name="Quinn Sunderland" userId="8ee72650-e3a9-40ed-85ec-66371a1c1aef" providerId="ADAL" clId="{7ADFE4B0-F40F-4ED1-B3EC-30ECC3C76DC5}" dt="2025-10-08T21:45:52.132" v="0" actId="108"/>
          <ac:spMkLst>
            <pc:docMk/>
            <pc:sldMk cId="254938633" sldId="426"/>
            <ac:spMk id="28" creationId="{F45807FF-C65F-2B23-0F30-B1B2589A2737}"/>
          </ac:spMkLst>
        </pc:spChg>
      </pc:sldChg>
      <pc:sldChg chg="modSp mod">
        <pc:chgData name="Quinn Sunderland" userId="8ee72650-e3a9-40ed-85ec-66371a1c1aef" providerId="ADAL" clId="{7ADFE4B0-F40F-4ED1-B3EC-30ECC3C76DC5}" dt="2025-10-08T21:48:13.519" v="11" actId="12"/>
        <pc:sldMkLst>
          <pc:docMk/>
          <pc:sldMk cId="1896145304" sldId="429"/>
        </pc:sldMkLst>
        <pc:spChg chg="mod">
          <ac:chgData name="Quinn Sunderland" userId="8ee72650-e3a9-40ed-85ec-66371a1c1aef" providerId="ADAL" clId="{7ADFE4B0-F40F-4ED1-B3EC-30ECC3C76DC5}" dt="2025-10-08T21:48:13.519" v="11" actId="12"/>
          <ac:spMkLst>
            <pc:docMk/>
            <pc:sldMk cId="1896145304" sldId="429"/>
            <ac:spMk id="4" creationId="{20956745-21F3-6474-0F68-1E08EC1F40D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D469F1-E2F4-F33C-DFC5-1C10A55C00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83D9D1-9337-7FD9-5BDB-DA5F7EFE49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86A99-0086-CD4E-B1F5-DC882D83D706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24971-D439-AD0A-1047-F433FC1FCD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2AFB2-204C-8D30-6501-93C1BA22EA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962FA-F8AA-5B49-858F-1066F9D70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0164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79A04-3EBD-4A68-823F-E113C3DE4730}" type="datetimeFigureOut">
              <a:rPr lang="en-AU" smtClean="0"/>
              <a:t>16/10/2025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53D6C-43B9-4211-B633-CC71486381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88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rkserv.com.au/wp-content/uploads/2018/06/AS-1319-1994-Standard-1.pdf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technologystudent.com/equip1/hfile3.htm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theengineerspost.com/types-of-file-tools/" TargetMode="External"/><Relationship Id="rId4" Type="http://schemas.openxmlformats.org/officeDocument/2006/relationships/hyperlink" Target="https://www.wikihow.com/File-Metal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0CC72-4302-5C29-3C0E-FE0D7C1B3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61449D-7C02-2AC1-C3AA-517E042AD9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4EDBB2-8B9C-9C17-1A2F-A10AB9E262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Work Health and Safety (WHS) Speaker Notes: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“WHS stands for Work Health and Safety. It’s all about protecting people - whether in schools, workshops, or workplaces—by preventing injury and illness.”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“Importantly, WHS isn’t just common sense - it’s a legal responsibility. In Queensland, this is governed by the Work Health and Safety Act 2011, which sets out clear duties for employers, workers, and others.”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“The Act makes it clear: safety is everyone’s responsibility. You can’t pass it off to someone else.”</a:t>
            </a:r>
          </a:p>
          <a:p>
            <a:endParaRPr lang="en-US" dirty="0"/>
          </a:p>
          <a:p>
            <a:r>
              <a:rPr lang="en-US" dirty="0"/>
              <a:t>Why WHS Matters Speaker Notes: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“First, everyone has the right to be safe. That’s not just a moral principle - it’s a legal obligation under the WHS Act.”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“Second, prevention is always better than cure. Accidents don’t just hurt people - they disrupt learning, delay projects, and cost money.”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“Third, in engineering and technical fields, safety is non-negotiable. It’s built into industry standards and professional expectations.”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“And finally, WHS supports your learning. The QCAA syllabus expects students to operate safely and responsibly, especially in practical environments.”</a:t>
            </a:r>
          </a:p>
          <a:p>
            <a:endParaRPr lang="en-US" dirty="0"/>
          </a:p>
          <a:p>
            <a:r>
              <a:rPr lang="en-US" dirty="0"/>
              <a:t>What WHS Includes Speaker Notes: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“WHS covers a wide range of practices. It starts with risk assessments - identifying what could go wrong and how to prevent it.”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“Then we have SOPs, or Standard Operating Procedures. These are step-by-step instructions to carry out tasks safely.”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“PPE - like gloves, goggles, or ear protection - is essential for personal safety.”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“Emergency procedures ensure everyone knows what to do in case of fire, injury, or other incidents.”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“Training and supervision are key—especially for new or inexperienced workers.”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“Hazard and incident reporting helps us learn from mistakes and prevent future ones.”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“And finally, safety signage and rules remind us of risks and reinforce safe </a:t>
            </a:r>
            <a:r>
              <a:rPr lang="en-US" dirty="0" err="1"/>
              <a:t>behaviuor</a:t>
            </a:r>
            <a:r>
              <a:rPr lang="en-US" dirty="0"/>
              <a:t>.”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8A3088-E473-161B-824C-ECB091BF57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38053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A34275-397A-9B7B-D0A7-E5C16B63B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467C60-1522-AAF0-B5E7-86BC00054F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EEE970-57D4-B85E-B089-1A3405EECE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Print out SOPs and pass around class for student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A086D3-8261-1EF5-DBDB-C62BFB1462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29311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AA8D9D-0056-3D1F-7A27-BED82D63B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41CD7E-4C2F-A956-1E26-2D485ACE62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DC3C7D-4781-355C-2163-41A37F02C6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Print out SOPs and pass around class for student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5BE67D-D2F0-2F82-5F6A-B3FC2B932A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46023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AF384-1DA3-0DC5-9CFA-693E4DFEC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715C60-8636-C1FC-8353-204205AEAA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1F4518-CEA9-B2FB-9063-44721D5DC4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Print out SOPs and pass around class for student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BC17B6-0D50-A1EE-5A6B-D66882B0CD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10662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D9CF3-983A-BC73-FB43-CA56C6EEA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426121-91AD-CECE-6DE2-764001B160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DCAAE3-EFD1-C5CC-315A-8D7826A5F2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Print out SOPs and pass around class for student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53443F-5193-2D22-1BDF-6DAD04CEBF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20963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D0C3E0-A0B5-A3C2-C955-80438A36A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18B63C-89A2-1D69-BBFB-60365A6517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E5171-1A2E-613E-C5B4-EBB46A9766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730A09-5A82-7722-C2AD-137F7033CC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57881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22D54-FF53-9A8F-6201-2C44466F5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0B2DE7-3C48-60EE-535F-F06BC3CBEE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A84E81-7F33-38FF-25C7-B02B7233C0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2D41B-7EAA-4E97-1B02-FF22F17F1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94652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159B6B-C30E-60C0-BBBC-097E1784C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1E6EA2-BFE3-9889-6223-6ACDFCD54C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17A86E-80B5-9C48-44E3-AFA52DD9B0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9ABF8F-7966-631B-F0D7-627CE9839F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65108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27DEBC-1F23-9D2D-BE3F-E1AB0381F6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FDE787-F121-5D67-CB97-CE79C96FF3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2ADA98-F918-23FD-E5B5-852E0C0192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B07FCC-3AE7-7A40-6C81-185B823677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2834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EDE553-5716-DDC2-8070-5291EC06E2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75AC49-BB1C-A046-51F7-8C680E5027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D73866-2BFA-0810-DE6F-42951F82DC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906CBE-0B3B-B46D-FFEB-8538582074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580117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381F4-E0D2-2AF3-9DFE-C2976220A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C517D0-83F5-BA2A-A150-EB45B36E2B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A0892B-E45C-5655-44DE-C8FD376A52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4C4660-ED94-6DA9-9BC1-62700CBAC0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5211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A5CFB-62FD-FD6A-7692-4B6C525536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978824-5F1E-18ED-F49F-B57AD37EFC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698D7D-36C1-19D1-C62C-907F70A72C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ADD624-EC88-593E-ABFA-8AF8C261BB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074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7504F8-E49A-2967-4A81-EB0E6F889A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A4F012-1FE9-40A2-4635-719FC10184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C31F7F-8947-190A-C998-9724BE2297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B27AF1-DE5F-E742-FEF7-71E0E3007F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77067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023CAB-76D8-CA97-913F-4C079B39A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F44D9B-DC09-2D3C-ECC3-39E0D341D8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EBD78D-BE0C-B472-E5C4-15D8D59168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73BC0A-47AD-A446-741E-3C66FDB749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073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DDBA1-C9BC-F9A4-37EB-27689743E2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D4AF48-A9CA-4F68-DFC4-5B28CE9673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2C6E02-2459-9000-A7B5-7A520E3B75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B2BC94-21D9-02E9-736A-D3D28A1D28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62751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02CF9-2A0D-2D94-9AAC-553E04CA4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94A4A2-362C-441C-7466-4F344CC777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378559-7137-37DD-FB4D-D6108BDCBC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AC101-DBAC-BF61-4433-FDA870448F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38779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37E2CF-7E15-DCCE-EF14-2344B5E0DA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B5CCBB-9B53-9BC5-E3A8-805DCF2107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7831A4-E653-A35D-5EE4-5CCF8FC35C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25C16-D845-CFD3-2CE0-F1DB3A88F1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20096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7A8108-C00D-43E1-3498-9AB807D2D8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C0D8BA-54DB-AAB0-58CA-90FAF382A4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4628CE-AEB5-F5F5-49EB-C78EA2C09A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Safety Signs follow Australian Standards (e.g. AS1319)</a:t>
            </a:r>
          </a:p>
          <a:p>
            <a:r>
              <a:rPr lang="en-AU" dirty="0">
                <a:hlinkClick r:id="rId3"/>
              </a:rPr>
              <a:t>AS-1319-1994-Standard-1.pdf</a:t>
            </a: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D5644F-0C88-0A6E-607F-995CCB894F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05392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922F7-3460-5022-F7D0-4A8C8AB61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827BC9-A2E0-8920-CF4B-A991233620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96208B-B8D8-E23D-A094-CB1AD62458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083DD0-2804-CDBC-5590-4D26E9808E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3746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E249B4-AF67-57FA-1FAE-9DAD1F366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56E641-ED2D-2A98-CE33-D4A7B15B96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F327F0-C60B-156D-EAF1-B392A2DEC4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FA5532-0D50-C3F7-337C-FF17181BBC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66172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FE6BC4-71F4-8D13-945A-2C2B550D9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DE356E-961A-B613-180D-9B04E43D24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A3A604-B3A6-8FEC-8182-8B3E8F8336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Hand Files / Engineers Files – 3</a:t>
            </a:r>
            <a:endParaRPr lang="en-US" dirty="0"/>
          </a:p>
          <a:p>
            <a:r>
              <a:rPr lang="en-AU" dirty="0"/>
              <a:t>https://technologystudent.com/equip1/hfile3.htm</a:t>
            </a:r>
          </a:p>
          <a:p>
            <a:r>
              <a:rPr lang="en-US" dirty="0">
                <a:hlinkClick r:id="rId4"/>
              </a:rPr>
              <a:t>How to File Metal: 12 Steps (with Pictures) – </a:t>
            </a:r>
            <a:r>
              <a:rPr lang="en-US" dirty="0" err="1">
                <a:hlinkClick r:id="rId4"/>
              </a:rPr>
              <a:t>wikiHow</a:t>
            </a:r>
            <a:endParaRPr lang="en-US" dirty="0"/>
          </a:p>
          <a:p>
            <a:r>
              <a:rPr lang="en-US" dirty="0">
                <a:hlinkClick r:id="rId5"/>
              </a:rPr>
              <a:t>17 Different Types of File Tools &amp; Uses in Workshop [PDF]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7DCA2F-3964-B9A4-CF50-A77A39D809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2567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115718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6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DDA281-2091-1D8A-0B0A-626EA9B3C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E23FD9-F2DC-4389-2857-C0C380DDD87C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607585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221D844-6CBA-88E8-236B-A7A4927B2E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58FCEC2-D075-F01E-F630-C30D310FC44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098E16-FE14-42C4-A780-D1202A835F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572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D7048F1-B5A2-1C7B-525D-9A42BCFF926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1065213" y="2295525"/>
            <a:ext cx="10071100" cy="426561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chart</a:t>
            </a:r>
          </a:p>
          <a:p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D3F9F64-E3AA-75C8-C2EB-E9380F4184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893" y="873125"/>
            <a:ext cx="660264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BE0AE7A-59E2-940F-8911-6A171E71485F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1675" y="1187489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CB8C4D-5BF3-4CFD-EB9A-A99ADC6B6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D2170A-C1EC-F4B5-CE3D-0589F6BCF292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564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CEAAC2-50F4-FA32-BFD6-282FB75B80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40CA2B-48E2-3951-EAC4-591DF7982914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2169060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ADC4E72-9BCB-DB74-EC87-2A826E39F477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543B646-152D-5843-EA17-B5E215EBC8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DFECE63-96F9-E49B-4C9C-0C2511FD78E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68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FCAFD6-2DE0-E64A-5B52-96FC3B555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6480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3">
            <a:extLst>
              <a:ext uri="{FF2B5EF4-FFF2-40B4-BE49-F238E27FC236}">
                <a16:creationId xmlns:a16="http://schemas.microsoft.com/office/drawing/2014/main" id="{DD9A58B2-4CEE-5DE9-2A4A-6CAB62FAA973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1055688" y="2203450"/>
            <a:ext cx="10080625" cy="435768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B00594E-0594-E141-DCC1-E305B6A01C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675" y="873125"/>
            <a:ext cx="662561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CA1F4-4CB2-756E-C2AF-3941DC34E805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4449" y="1187489"/>
            <a:ext cx="662186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43F0BE-0917-C5D9-D3FC-49E7F70DC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F35FD25-4FBA-FB3F-E55B-C8DA26C1A35D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06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576002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F9D2F94C-24D9-6409-1761-F8F21435056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7391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08798A64-B339-0352-B408-13FD2EF90B1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240859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CDB1AE-9028-5F40-5F32-8078E06D43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7A78545-2B59-5DD2-00C8-E72FDBFAE4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9172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EE5FA85-5E1E-D5E0-57EA-1B0C3FC245F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B2E053-4E9D-69EA-E32C-82E2FBC4BB0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9172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F8CCD8D-2D65-1A21-00FF-E287BEF88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6051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4B40C0B-4024-D330-96C1-482C458F0CC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5213" y="1700213"/>
            <a:ext cx="3194050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ED824BC8-91A2-C7F2-37A1-36932B9157F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16852" y="1700213"/>
            <a:ext cx="3163473" cy="1728786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E8BF5A6-5734-F66B-0937-C3DABEC1C8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38842" y="1700213"/>
            <a:ext cx="3194050" cy="1728785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AC3DD0B-7994-7806-C0D8-1040A7EE8D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1E3AEA2-CB8A-C217-8B38-9E5CDEF943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3660407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E95EB5B-23E2-3089-6F17-DD6942B113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E1AC239-6B44-ED82-9801-F80F0530995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FF5F328-DC88-905C-2A2B-2BFCA551BBB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4285692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8E02920-09A5-465C-BEFC-CCB3E905360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44EAD7-4074-D8DE-D95E-71A906077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90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03838" y="1"/>
            <a:ext cx="6888162" cy="6813550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A948AC89-CB30-2D5F-3B59-2EF6416895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05411" y="5866094"/>
            <a:ext cx="2087618" cy="83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269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2738" y="0"/>
            <a:ext cx="4259262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1CEEBC6-3E63-7259-D7D7-DCE3DE2226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6E6157A-473D-4926-1E1D-240E3D1E86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9FB8B9-0461-1590-FA28-868496453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99989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425926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8F6A88A-E06A-552D-4703-FD9D744272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7430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9FBA178-8A86-759C-671F-0213E48AF9C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27430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4C4760-D72F-4182-0F35-A9EE84C66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928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711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41060" y="0"/>
            <a:ext cx="4251949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4A2D10C-2188-21CF-93DA-7D457A547E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2219" y="1708680"/>
            <a:ext cx="31970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3EF37CE-23DE-D365-58AD-941DF5EC1D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8207" y="1708680"/>
            <a:ext cx="3163910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CF93E8-C6C4-6A6D-BED9-9870011F1E6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062219" y="2335496"/>
            <a:ext cx="320357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3850AB2-DB2B-537A-035F-AE29215CACE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518207" y="2335496"/>
            <a:ext cx="316211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02EE06-7653-95FA-8B6C-EEF5AC492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99338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259263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4EA18569-5472-72C7-10D6-D0B4EA57A9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8051" y="1708680"/>
            <a:ext cx="3164066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7AA1F8AA-31EE-11A5-9895-2AD12DD2519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4048" y="1708680"/>
            <a:ext cx="319407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A97007A-AF47-AD09-CD4F-0B2E929C691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8052" y="2335496"/>
            <a:ext cx="316227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F812936-A24A-6A27-3412-D25ED962453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44047" y="2335496"/>
            <a:ext cx="319226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B92DD2-8082-7CE8-8838-164044914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675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75618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64160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E2E8EE-EC1D-BD5A-F1A4-281123205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881362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837D6B5-431F-7351-1F80-7FA7704C54E2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1193239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6A5ABB-1F6F-CA24-F94C-FF4C3F225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2D8F46-B0EF-10B6-E6E0-56587D48BCF8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552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21007CB-C434-13FC-8ED1-34A79A4E7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4421487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CC47E0F-DB41-80B9-3750-8D0F7ED847C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4733364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FCE2CDE-7FD8-21C4-4045-96A988337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4428652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B1D323-B127-1A73-B496-F6DF4C411CC8}"/>
              </a:ext>
            </a:extLst>
          </p:cNvPr>
          <p:cNvSpPr txBox="1">
            <a:spLocks/>
          </p:cNvSpPr>
          <p:nvPr userDrawn="1"/>
        </p:nvSpPr>
        <p:spPr>
          <a:xfrm>
            <a:off x="1058692" y="4977039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14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2080047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3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3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49288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78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36371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454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2 Date and 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6C7CA9-AFB1-D5BC-C797-717A8F4A4EA9}"/>
              </a:ext>
            </a:extLst>
          </p:cNvPr>
          <p:cNvSpPr txBox="1"/>
          <p:nvPr userDrawn="1"/>
        </p:nvSpPr>
        <p:spPr>
          <a:xfrm>
            <a:off x="3601963" y="6178448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57F5978-7563-5DCD-F1F2-344903B807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1963" y="6341918"/>
            <a:ext cx="6049031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presenter name &gt;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08D9E-4A91-1FDB-550A-BE04F55E6ACA}"/>
              </a:ext>
            </a:extLst>
          </p:cNvPr>
          <p:cNvSpPr txBox="1"/>
          <p:nvPr userDrawn="1"/>
        </p:nvSpPr>
        <p:spPr>
          <a:xfrm>
            <a:off x="1062552" y="6183173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Date: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C0A3E38-9FD6-F72A-6FCD-DA3A9AE7BD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76046" y="6341918"/>
            <a:ext cx="2418592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date &gt;</a:t>
            </a:r>
            <a:endParaRPr lang="en-US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E0345D2-8CA0-3B84-5A15-EF648BA5D5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DF8409B-648E-184F-C4D1-A03333E6DB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10071660" cy="332399"/>
          </a:xfrm>
          <a:prstGeom prst="rect">
            <a:avLst/>
          </a:prstGeom>
        </p:spPr>
        <p:txBody>
          <a:bodyPr/>
          <a:lstStyle>
            <a:lvl1pPr marL="342900" indent="-342900" algn="l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06130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0715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581633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0826488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FFD985B3-01C9-19CE-0E34-8EBA9E270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6675228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4414A110-4862-386E-C5BC-355818DDFD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08174" y="0"/>
            <a:ext cx="4108174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9C8D7AA9-17EC-B6CD-F957-E04322E8CE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16348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1731633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443325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3A192442-C9EE-1AC0-9261-4ADD4B4443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29F71B-D12B-6A79-11C7-9D37F27F8C82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BB1201-8A5C-148C-F6D6-4B8B86E0A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995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6282841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76D2ABF-FCAF-EA3C-CD6B-3E51933A83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8AAB08-0786-72F2-BD95-E73D1463ECC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C15285-209E-1133-FD9A-12A538807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82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9149522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D7C2592-D070-D325-A386-163CEF980AB9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096750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3037021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706457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2AEF0E0E-C7A4-34AB-4E05-6E976AD5C7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5E9B1AAB-ACAE-D245-C836-68969C7EE34C}"/>
              </a:ext>
            </a:extLst>
          </p:cNvPr>
          <p:cNvSpPr txBox="1">
            <a:spLocks/>
          </p:cNvSpPr>
          <p:nvPr userDrawn="1"/>
        </p:nvSpPr>
        <p:spPr>
          <a:xfrm>
            <a:off x="1064653" y="5798624"/>
            <a:ext cx="8073084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437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PULL QUOTES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69482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173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947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1087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5804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ICONS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1932132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BCA7B22-A14F-031E-74E4-CBCA0F796AE0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B78F25-387E-7F58-B15D-F57C4DE4EE57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589281" cy="524553"/>
          </a:xfrm>
        </p:spPr>
        <p:txBody>
          <a:bodyPr/>
          <a:lstStyle/>
          <a:p>
            <a:r>
              <a:rPr lang="en-US" dirty="0"/>
              <a:t>TAG HOMEWORK ICONS FOR USE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3FA37-FE01-48C0-C9B9-7B5851489A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28" y="62360"/>
            <a:ext cx="241528" cy="2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147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927652"/>
            <a:ext cx="6589281" cy="415498"/>
          </a:xfrm>
        </p:spPr>
        <p:txBody>
          <a:bodyPr/>
          <a:lstStyle/>
          <a:p>
            <a:r>
              <a:rPr lang="en-US" dirty="0"/>
              <a:t>TAG SUMMARY ICONS FOR USE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437D37C-18D6-C573-6944-4DD21E7287A8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15664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SUMMARY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491EB-2353-CA9F-7239-80DAA4007DF8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C496C1-2B51-736B-1A90-8512CF33EC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11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8366C13-1CBA-EBB7-FBEE-B0D09D6599F4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AF6B76-723D-ECE1-D39F-773F63A88033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192B3F-5040-CE7F-D82B-B6A64F67B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DC6DE9D-2F7A-7499-4615-92F2EA8A2ED5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232645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ACTIVITY - &lt;Tag Title&gt;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C6B737-7AA5-7E35-4F22-B1A60BF9313E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FF24A6-585A-8E8A-C3E2-2B39C791A3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AD34475A-1F8B-D988-634A-7753F2D39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949299" cy="524553"/>
          </a:xfrm>
        </p:spPr>
        <p:txBody>
          <a:bodyPr/>
          <a:lstStyle/>
          <a:p>
            <a:r>
              <a:rPr lang="en-US" dirty="0"/>
              <a:t>TAG ACTIVITY ICONS FOR USE</a:t>
            </a:r>
          </a:p>
        </p:txBody>
      </p:sp>
    </p:spTree>
    <p:extLst>
      <p:ext uri="{BB962C8B-B14F-4D97-AF65-F5344CB8AC3E}">
        <p14:creationId xmlns:p14="http://schemas.microsoft.com/office/powerpoint/2010/main" val="22465105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3FD353D-43FD-8070-73C8-A4EE79FFD20F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43050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INSPIRATION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A3909-5D9F-5256-4708-BCA29EE417B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92B3C-41F2-A9D6-F5E6-4C3E24D20B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11" y="45907"/>
            <a:ext cx="217607" cy="251237"/>
          </a:xfrm>
          <a:prstGeom prst="rect">
            <a:avLst/>
          </a:prstGeom>
        </p:spPr>
      </p:pic>
      <p:sp>
        <p:nvSpPr>
          <p:cNvPr id="9" name="Title 11">
            <a:extLst>
              <a:ext uri="{FF2B5EF4-FFF2-40B4-BE49-F238E27FC236}">
                <a16:creationId xmlns:a16="http://schemas.microsoft.com/office/drawing/2014/main" id="{95E57A70-DFBA-BA1A-4EC3-FDD8333C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668149" cy="524553"/>
          </a:xfrm>
        </p:spPr>
        <p:txBody>
          <a:bodyPr/>
          <a:lstStyle/>
          <a:p>
            <a:r>
              <a:rPr lang="en-US" dirty="0"/>
              <a:t>TAG INSPIRATION ICONS FOR USE</a:t>
            </a:r>
          </a:p>
        </p:txBody>
      </p:sp>
    </p:spTree>
    <p:extLst>
      <p:ext uri="{BB962C8B-B14F-4D97-AF65-F5344CB8AC3E}">
        <p14:creationId xmlns:p14="http://schemas.microsoft.com/office/powerpoint/2010/main" val="5543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5 Image Op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8F37D748-A9C4-08DD-E0F7-965480A999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902EC9-5B24-3FD8-4FED-6B2EAAD935FD}"/>
              </a:ext>
            </a:extLst>
          </p:cNvPr>
          <p:cNvSpPr txBox="1">
            <a:spLocks/>
          </p:cNvSpPr>
          <p:nvPr userDrawn="1"/>
        </p:nvSpPr>
        <p:spPr>
          <a:xfrm>
            <a:off x="6888162" y="3556754"/>
            <a:ext cx="4787899" cy="664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 userDrawn="1"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63273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AB0F-1C86-22BE-1568-BFB9F550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67331-D4AD-638B-A3C8-0593AEC0B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04361"/>
            <a:ext cx="10515600" cy="1586075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0DA549F-0EF4-EB07-46AA-1A03D9AD7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 |  </a:t>
            </a:r>
            <a:fld id="{7C38B2F5-1F4E-421C-A073-1DF85226CA25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472EE1E-9DA2-CF0F-2FB2-AD2FB7288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644667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TAFE Queensland</a:t>
            </a:r>
          </a:p>
        </p:txBody>
      </p:sp>
    </p:spTree>
    <p:extLst>
      <p:ext uri="{BB962C8B-B14F-4D97-AF65-F5344CB8AC3E}">
        <p14:creationId xmlns:p14="http://schemas.microsoft.com/office/powerpoint/2010/main" val="31074370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50D3F-485B-1A8F-5947-14019236D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00213"/>
            <a:ext cx="10080625" cy="553998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C91EC-0563-1BFC-E325-7D66CDDE4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2423439"/>
            <a:ext cx="10080625" cy="3323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964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9F55D-0E93-1AC5-D3C9-53ECA71E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A32E6-7C41-27F6-E400-8BA1DBDDA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5688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739CF-CE41-0623-B3BD-C4C353F6D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0463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16290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6FA41-0467-7C08-78DF-6D3713D9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2533"/>
            <a:ext cx="10080625" cy="415498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73DFD-9301-0F71-EF95-B80FB1B51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9" y="1700213"/>
            <a:ext cx="4895850" cy="31334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C72F27-0FDA-4A8C-31DA-889965B2C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689" y="2425744"/>
            <a:ext cx="4895850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855CB2-17A0-D780-A10F-D52F1861C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0462" y="1701483"/>
            <a:ext cx="4895849" cy="33239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CBFD1D-574D-7AE4-F456-9211C91BF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0462" y="2425744"/>
            <a:ext cx="4895849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0016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5E14E-6B98-2EA5-AAE7-10FE05254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27178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E5CADA-B09C-A53B-9DC1-3FBF2355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622A8-D5F8-F022-C632-E65A9BF4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" y="655231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B2E66-1C4B-2F1F-E434-036F87304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83152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54B6-C4AC-B9D1-A50E-89AC0DB6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B974D8-89CA-C5A3-4DEC-D965A0C9B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DFBE5-86E3-C388-9272-CDE1827AD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E1394-0345-54AD-7438-802A19F8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84248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BAB4-7385-E176-0D21-E069522D0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3125"/>
            <a:ext cx="10080625" cy="4512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865B4-57E9-9996-2B2F-F5DE913B2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8" y="1704361"/>
            <a:ext cx="10080625" cy="484795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98132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7991A-40F8-7AF0-9F96-E68B993578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93775" y="873125"/>
            <a:ext cx="842538" cy="5303838"/>
          </a:xfrm>
          <a:prstGeom prst="rect">
            <a:avLst/>
          </a:prstGeom>
        </p:spPr>
        <p:txBody>
          <a:bodyPr vert="eaVert"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FF6A7-6C1F-9559-9A8C-12532EC92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6" y="873125"/>
            <a:ext cx="8880793" cy="5303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327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5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4470591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7007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446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225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EE06F2-171C-744A-E13D-C998FFCFA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903151"/>
            <a:ext cx="10080625" cy="427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0FC912-1177-BB05-0F8A-D28C9D46C1C5}"/>
              </a:ext>
            </a:extLst>
          </p:cNvPr>
          <p:cNvSpPr txBox="1">
            <a:spLocks/>
          </p:cNvSpPr>
          <p:nvPr userDrawn="1"/>
        </p:nvSpPr>
        <p:spPr>
          <a:xfrm>
            <a:off x="515937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0" dirty="0">
                <a:solidFill>
                  <a:schemeClr val="accent5"/>
                </a:solidFill>
              </a:rPr>
              <a:t>© Manufacturing Skills Queensland 2025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039AFE-CCDD-AD37-D34E-F65CFEAB83CA}"/>
              </a:ext>
            </a:extLst>
          </p:cNvPr>
          <p:cNvSpPr txBox="1">
            <a:spLocks/>
          </p:cNvSpPr>
          <p:nvPr userDrawn="1"/>
        </p:nvSpPr>
        <p:spPr>
          <a:xfrm>
            <a:off x="7561263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C38B2F5-1F4E-421C-A073-1DF85226CA25}" type="slidenum">
              <a:rPr lang="en-AU" b="0" smtClean="0"/>
              <a:pPr algn="r"/>
              <a:t>‹#›</a:t>
            </a:fld>
            <a:endParaRPr lang="en-AU" b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308AA4-5C48-AED8-084C-DCEE29E1DFE1}"/>
              </a:ext>
            </a:extLst>
          </p:cNvPr>
          <p:cNvSpPr/>
          <p:nvPr userDrawn="1"/>
        </p:nvSpPr>
        <p:spPr>
          <a:xfrm rot="5400000">
            <a:off x="6073138" y="739140"/>
            <a:ext cx="45719" cy="121920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AF486E1-0E4E-2D16-2331-0B2190DEF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704361"/>
            <a:ext cx="10080625" cy="158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65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649" r:id="rId2"/>
    <p:sldLayoutId id="2147483763" r:id="rId3"/>
    <p:sldLayoutId id="2147483765" r:id="rId4"/>
    <p:sldLayoutId id="2147483766" r:id="rId5"/>
    <p:sldLayoutId id="2147483767" r:id="rId6"/>
    <p:sldLayoutId id="2147483721" r:id="rId7"/>
    <p:sldLayoutId id="2147483683" r:id="rId8"/>
    <p:sldLayoutId id="2147483717" r:id="rId9"/>
    <p:sldLayoutId id="2147483733" r:id="rId10"/>
    <p:sldLayoutId id="2147483749" r:id="rId11"/>
    <p:sldLayoutId id="2147483722" r:id="rId12"/>
    <p:sldLayoutId id="2147483724" r:id="rId13"/>
    <p:sldLayoutId id="2147483750" r:id="rId14"/>
    <p:sldLayoutId id="2147483728" r:id="rId15"/>
    <p:sldLayoutId id="2147483745" r:id="rId16"/>
    <p:sldLayoutId id="2147483752" r:id="rId17"/>
    <p:sldLayoutId id="2147483741" r:id="rId18"/>
    <p:sldLayoutId id="2147483740" r:id="rId19"/>
    <p:sldLayoutId id="2147483676" r:id="rId20"/>
    <p:sldLayoutId id="2147483730" r:id="rId21"/>
    <p:sldLayoutId id="2147483720" r:id="rId22"/>
    <p:sldLayoutId id="2147483731" r:id="rId23"/>
    <p:sldLayoutId id="2147483743" r:id="rId24"/>
    <p:sldLayoutId id="2147483744" r:id="rId25"/>
    <p:sldLayoutId id="2147483771" r:id="rId26"/>
    <p:sldLayoutId id="2147483772" r:id="rId27"/>
    <p:sldLayoutId id="2147483773" r:id="rId28"/>
    <p:sldLayoutId id="2147483774" r:id="rId29"/>
    <p:sldLayoutId id="2147483775" r:id="rId30"/>
    <p:sldLayoutId id="2147483753" r:id="rId31"/>
    <p:sldLayoutId id="2147483734" r:id="rId32"/>
    <p:sldLayoutId id="2147483735" r:id="rId33"/>
    <p:sldLayoutId id="2147483736" r:id="rId34"/>
    <p:sldLayoutId id="2147483758" r:id="rId35"/>
    <p:sldLayoutId id="2147483760" r:id="rId36"/>
    <p:sldLayoutId id="2147483768" r:id="rId37"/>
    <p:sldLayoutId id="2147483761" r:id="rId38"/>
    <p:sldLayoutId id="2147483762" r:id="rId39"/>
    <p:sldLayoutId id="2147483754" r:id="rId40"/>
    <p:sldLayoutId id="2147483727" r:id="rId41"/>
    <p:sldLayoutId id="2147483746" r:id="rId42"/>
    <p:sldLayoutId id="2147483769" r:id="rId43"/>
    <p:sldLayoutId id="2147483770" r:id="rId44"/>
    <p:sldLayoutId id="2147483777" r:id="rId45"/>
    <p:sldLayoutId id="2147483776" r:id="rId46"/>
    <p:sldLayoutId id="2147483780" r:id="rId47"/>
    <p:sldLayoutId id="2147483779" r:id="rId48"/>
    <p:sldLayoutId id="2147483778" r:id="rId49"/>
    <p:sldLayoutId id="2147483650" r:id="rId50"/>
    <p:sldLayoutId id="2147483651" r:id="rId51"/>
    <p:sldLayoutId id="2147483652" r:id="rId52"/>
    <p:sldLayoutId id="2147483653" r:id="rId53"/>
    <p:sldLayoutId id="2147483654" r:id="rId54"/>
    <p:sldLayoutId id="2147483655" r:id="rId55"/>
    <p:sldLayoutId id="2147483657" r:id="rId56"/>
    <p:sldLayoutId id="2147483658" r:id="rId57"/>
    <p:sldLayoutId id="2147483659" r:id="rId5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25">
          <p15:clr>
            <a:srgbClr val="F26B43"/>
          </p15:clr>
        </p15:guide>
        <p15:guide id="5" pos="665">
          <p15:clr>
            <a:srgbClr val="F26B43"/>
          </p15:clr>
        </p15:guide>
        <p15:guide id="6" pos="7015">
          <p15:clr>
            <a:srgbClr val="F26B43"/>
          </p15:clr>
        </p15:guide>
        <p15:guide id="7" pos="7355">
          <p15:clr>
            <a:srgbClr val="F26B43"/>
          </p15:clr>
        </p15:guide>
        <p15:guide id="12" pos="2842">
          <p15:clr>
            <a:srgbClr val="F26B43"/>
          </p15:clr>
        </p15:guide>
        <p15:guide id="13" pos="4838">
          <p15:clr>
            <a:srgbClr val="F26B43"/>
          </p15:clr>
        </p15:guide>
        <p15:guide id="14" orient="horz" pos="550">
          <p15:clr>
            <a:srgbClr val="F26B43"/>
          </p15:clr>
        </p15:guide>
        <p15:guide id="15" orient="horz" pos="1071">
          <p15:clr>
            <a:srgbClr val="F26B43"/>
          </p15:clr>
        </p15:guide>
        <p15:guide id="16" orient="horz" pos="4133">
          <p15:clr>
            <a:srgbClr val="F26B43"/>
          </p15:clr>
        </p15:guide>
        <p15:guide id="17" pos="3749">
          <p15:clr>
            <a:srgbClr val="F26B43"/>
          </p15:clr>
        </p15:guide>
        <p15:guide id="18" pos="3931">
          <p15:clr>
            <a:srgbClr val="F26B43"/>
          </p15:clr>
        </p15:guide>
        <p15:guide id="19" pos="2683">
          <p15:clr>
            <a:srgbClr val="F26B43"/>
          </p15:clr>
        </p15:guide>
        <p15:guide id="20" pos="4997">
          <p15:clr>
            <a:srgbClr val="F26B43"/>
          </p15:clr>
        </p15:guide>
        <p15:guide id="21" pos="3341">
          <p15:clr>
            <a:srgbClr val="F26B43"/>
          </p15:clr>
        </p15:guide>
        <p15:guide id="22" pos="43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2.png"/><Relationship Id="rId11" Type="http://schemas.openxmlformats.org/officeDocument/2006/relationships/image" Target="../media/image36.png"/><Relationship Id="rId5" Type="http://schemas.openxmlformats.org/officeDocument/2006/relationships/image" Target="../media/image31.png"/><Relationship Id="rId10" Type="http://schemas.openxmlformats.org/officeDocument/2006/relationships/image" Target="../media/image35.jpeg"/><Relationship Id="rId4" Type="http://schemas.openxmlformats.org/officeDocument/2006/relationships/image" Target="../media/image30.jpeg"/><Relationship Id="rId9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2.png"/><Relationship Id="rId11" Type="http://schemas.openxmlformats.org/officeDocument/2006/relationships/image" Target="../media/image36.png"/><Relationship Id="rId5" Type="http://schemas.openxmlformats.org/officeDocument/2006/relationships/image" Target="../media/image31.png"/><Relationship Id="rId10" Type="http://schemas.openxmlformats.org/officeDocument/2006/relationships/image" Target="../media/image35.jpeg"/><Relationship Id="rId4" Type="http://schemas.openxmlformats.org/officeDocument/2006/relationships/image" Target="../media/image30.jpeg"/><Relationship Id="rId9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38.pn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8.emf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education.qld.gov.au/initiatives-and-strategies/health-and-wellbeing/workplaces/equipment-machinery-resources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.emf"/><Relationship Id="rId5" Type="http://schemas.openxmlformats.org/officeDocument/2006/relationships/image" Target="../media/image43.pn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emf"/><Relationship Id="rId13" Type="http://schemas.openxmlformats.org/officeDocument/2006/relationships/image" Target="../media/image55.jpeg"/><Relationship Id="rId3" Type="http://schemas.openxmlformats.org/officeDocument/2006/relationships/image" Target="../media/image13.jpeg"/><Relationship Id="rId7" Type="http://schemas.openxmlformats.org/officeDocument/2006/relationships/image" Target="../media/image50.jpeg"/><Relationship Id="rId12" Type="http://schemas.openxmlformats.org/officeDocument/2006/relationships/image" Target="../media/image54.jpe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58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9.jpeg"/><Relationship Id="rId11" Type="http://schemas.openxmlformats.org/officeDocument/2006/relationships/image" Target="../media/image53.jpeg"/><Relationship Id="rId5" Type="http://schemas.openxmlformats.org/officeDocument/2006/relationships/image" Target="../media/image48.png"/><Relationship Id="rId15" Type="http://schemas.openxmlformats.org/officeDocument/2006/relationships/image" Target="../media/image57.jpeg"/><Relationship Id="rId10" Type="http://schemas.openxmlformats.org/officeDocument/2006/relationships/image" Target="../media/image52.jpeg"/><Relationship Id="rId4" Type="http://schemas.openxmlformats.org/officeDocument/2006/relationships/image" Target="../media/image47.jpeg"/><Relationship Id="rId9" Type="http://schemas.openxmlformats.org/officeDocument/2006/relationships/image" Target="../media/image8.emf"/><Relationship Id="rId1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8.emf"/><Relationship Id="rId4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qcaa.qld.edu.au/downloads/senior-qce/syllabuses/snr_eng_24_app_syll.pdf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.emf"/><Relationship Id="rId5" Type="http://schemas.openxmlformats.org/officeDocument/2006/relationships/image" Target="../media/image63.jpeg"/><Relationship Id="rId4" Type="http://schemas.openxmlformats.org/officeDocument/2006/relationships/hyperlink" Target="http://www.safeworkaustralia.gov.au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5.png"/><Relationship Id="rId5" Type="http://schemas.openxmlformats.org/officeDocument/2006/relationships/image" Target="../media/image8.emf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.png"/><Relationship Id="rId5" Type="http://schemas.openxmlformats.org/officeDocument/2006/relationships/image" Target="../media/image16.jpeg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7.jpe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8.emf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C2AFCE6-1181-1258-4F33-28C1B8C8ED3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DBAC171-F252-7AFC-EFED-EEB0DB96B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653" y="2668140"/>
            <a:ext cx="10810689" cy="820600"/>
          </a:xfrm>
        </p:spPr>
        <p:txBody>
          <a:bodyPr/>
          <a:lstStyle/>
          <a:p>
            <a:r>
              <a:rPr lang="en-US" sz="5400" dirty="0"/>
              <a:t>Risk Assessments, PPE &amp; SOPs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BFFE47-47D8-B7DD-EBC2-5D63C2EE2C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4653" y="1579144"/>
            <a:ext cx="5104062" cy="820600"/>
          </a:xfrm>
        </p:spPr>
        <p:txBody>
          <a:bodyPr/>
          <a:lstStyle/>
          <a:p>
            <a:r>
              <a:rPr lang="en-US" sz="5400" dirty="0"/>
              <a:t>Introduction to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073D11AB-78DF-9598-2A4E-6ECB0BC527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4653" y="3698217"/>
            <a:ext cx="4292132" cy="865741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Unit A: Fitting and Machining</a:t>
            </a:r>
          </a:p>
          <a:p>
            <a:pPr marL="0" indent="0">
              <a:buNone/>
            </a:pPr>
            <a:r>
              <a:rPr lang="en-AU" dirty="0"/>
              <a:t>Lesson 2.1</a:t>
            </a:r>
          </a:p>
        </p:txBody>
      </p:sp>
    </p:spTree>
    <p:extLst>
      <p:ext uri="{BB962C8B-B14F-4D97-AF65-F5344CB8AC3E}">
        <p14:creationId xmlns:p14="http://schemas.microsoft.com/office/powerpoint/2010/main" val="895955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BAA57-D411-BB0B-E893-3410C2719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C48D90-D38B-A49B-967B-C9AD9D7BD2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132322" cy="433219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Definition: </a:t>
            </a:r>
            <a:r>
              <a:rPr lang="en-US" sz="1600" dirty="0"/>
              <a:t>PPE is clothing or gear worn to protect against hazards and reduce the risk of injury.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Common </a:t>
            </a:r>
            <a:r>
              <a:rPr lang="en-US" b="1" dirty="0"/>
              <a:t>t</a:t>
            </a:r>
            <a:r>
              <a:rPr lang="en-US" sz="1600" b="1" dirty="0"/>
              <a:t>y</a:t>
            </a:r>
            <a:r>
              <a:rPr lang="en-US" b="1" dirty="0"/>
              <a:t>pes of PPE in workshops: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Safety glasses (always)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Gloves (only in approved scenarios)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Steel-capped boots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Face shields or masks (e.g. for grinding, cutting or fumes)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Hearing protection (e.g. when using grinders or cutting metals)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Note: </a:t>
            </a:r>
            <a:r>
              <a:rPr lang="en-US" dirty="0"/>
              <a:t>PPE is considered the </a:t>
            </a:r>
            <a:r>
              <a:rPr lang="en-US" b="1" dirty="0"/>
              <a:t>last line of defense</a:t>
            </a:r>
            <a:r>
              <a:rPr lang="en-US" dirty="0"/>
              <a:t>. It works best when combined with other safety controls like machine guards, proper training, and safe operating procedures. </a:t>
            </a:r>
          </a:p>
        </p:txBody>
      </p:sp>
      <p:pic>
        <p:nvPicPr>
          <p:cNvPr id="38" name="Picture 37" descr="A black and clear glasses&#10;&#10;AI-generated content may be incorrect.">
            <a:extLst>
              <a:ext uri="{FF2B5EF4-FFF2-40B4-BE49-F238E27FC236}">
                <a16:creationId xmlns:a16="http://schemas.microsoft.com/office/drawing/2014/main" id="{D91C05D3-3728-18A7-C1D4-479396269E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EF7ED"/>
              </a:clrFrom>
              <a:clrTo>
                <a:srgbClr val="FEF7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3624" y="2900042"/>
            <a:ext cx="1077294" cy="718196"/>
          </a:xfrm>
          <a:prstGeom prst="rect">
            <a:avLst/>
          </a:prstGeom>
        </p:spPr>
      </p:pic>
      <p:pic>
        <p:nvPicPr>
          <p:cNvPr id="39" name="Picture 38" descr="A pair of orange earphones&#10;&#10;AI-generated content may be incorrect.">
            <a:extLst>
              <a:ext uri="{FF2B5EF4-FFF2-40B4-BE49-F238E27FC236}">
                <a16:creationId xmlns:a16="http://schemas.microsoft.com/office/drawing/2014/main" id="{6ED7D34F-8507-4850-9E27-66E029D0960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682"/>
          <a:stretch>
            <a:fillRect/>
          </a:stretch>
        </p:blipFill>
        <p:spPr>
          <a:xfrm>
            <a:off x="6617152" y="4775467"/>
            <a:ext cx="911602" cy="833691"/>
          </a:xfrm>
          <a:prstGeom prst="rect">
            <a:avLst/>
          </a:prstGeom>
        </p:spPr>
      </p:pic>
      <p:pic>
        <p:nvPicPr>
          <p:cNvPr id="40" name="Picture 39" descr="A white face mask with yellow straps&#10;&#10;AI-generated content may be incorrect.">
            <a:extLst>
              <a:ext uri="{FF2B5EF4-FFF2-40B4-BE49-F238E27FC236}">
                <a16:creationId xmlns:a16="http://schemas.microsoft.com/office/drawing/2014/main" id="{A3149BE8-083F-BF89-5049-A1406345CF0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9607" y="3955823"/>
            <a:ext cx="949892" cy="819644"/>
          </a:xfrm>
          <a:prstGeom prst="rect">
            <a:avLst/>
          </a:prstGeom>
        </p:spPr>
      </p:pic>
      <p:pic>
        <p:nvPicPr>
          <p:cNvPr id="41" name="Picture 40" descr="A pair of leather gloves&#10;&#10;AI-generated content may be incorrect.">
            <a:extLst>
              <a:ext uri="{FF2B5EF4-FFF2-40B4-BE49-F238E27FC236}">
                <a16:creationId xmlns:a16="http://schemas.microsoft.com/office/drawing/2014/main" id="{191319B4-29A9-83B2-672B-A4BA02346B4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2230" y="3240357"/>
            <a:ext cx="1133930" cy="847787"/>
          </a:xfrm>
          <a:prstGeom prst="rect">
            <a:avLst/>
          </a:prstGeom>
        </p:spPr>
      </p:pic>
      <p:pic>
        <p:nvPicPr>
          <p:cNvPr id="42" name="Picture 41" descr="A pair of brown boots&#10;&#10;AI-generated content may be incorrect.">
            <a:extLst>
              <a:ext uri="{FF2B5EF4-FFF2-40B4-BE49-F238E27FC236}">
                <a16:creationId xmlns:a16="http://schemas.microsoft.com/office/drawing/2014/main" id="{94E67AC0-3D36-56DC-9EEC-B24DAB0A814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81317" y="3750637"/>
            <a:ext cx="866262" cy="676216"/>
          </a:xfrm>
          <a:prstGeom prst="rect">
            <a:avLst/>
          </a:prstGeom>
        </p:spPr>
      </p:pic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11370AEB-0D2C-39AA-82AB-9629F39110DC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0DE681-A5A2-E07F-399B-A07FCF561330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C8D730-7709-0024-2448-4E4B1477EE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787FD33-14CA-B7AF-7104-6437713B3C7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B0610F4-44CA-31A6-ED50-DCBD1CD42038}"/>
              </a:ext>
            </a:extLst>
          </p:cNvPr>
          <p:cNvSpPr/>
          <p:nvPr/>
        </p:nvSpPr>
        <p:spPr>
          <a:xfrm>
            <a:off x="7932738" y="-4254"/>
            <a:ext cx="4259262" cy="6565392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CC7D63D-84AD-9FFE-D145-2E2DDEA3DCEF}"/>
              </a:ext>
            </a:extLst>
          </p:cNvPr>
          <p:cNvGrpSpPr/>
          <p:nvPr/>
        </p:nvGrpSpPr>
        <p:grpSpPr>
          <a:xfrm>
            <a:off x="8140377" y="1707141"/>
            <a:ext cx="3843983" cy="4834710"/>
            <a:chOff x="8292514" y="1690714"/>
            <a:chExt cx="3843983" cy="4834710"/>
          </a:xfrm>
        </p:grpSpPr>
        <p:pic>
          <p:nvPicPr>
            <p:cNvPr id="2" name="Picture 1" descr="A black and clear glasses&#10;&#10;AI-generated content may be incorrect.">
              <a:extLst>
                <a:ext uri="{FF2B5EF4-FFF2-40B4-BE49-F238E27FC236}">
                  <a16:creationId xmlns:a16="http://schemas.microsoft.com/office/drawing/2014/main" id="{C14A5E58-C841-977B-6036-419E0F7E8EA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clrChange>
                <a:clrFrom>
                  <a:srgbClr val="FEF7ED"/>
                </a:clrFrom>
                <a:clrTo>
                  <a:srgbClr val="FEF7E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64818" y="1707141"/>
              <a:ext cx="1271679" cy="847786"/>
            </a:xfrm>
            <a:prstGeom prst="rect">
              <a:avLst/>
            </a:prstGeom>
          </p:spPr>
        </p:pic>
        <p:pic>
          <p:nvPicPr>
            <p:cNvPr id="8" name="Picture 7" descr="A pair of orange earphones&#10;&#10;AI-generated content may be incorrect.">
              <a:extLst>
                <a:ext uri="{FF2B5EF4-FFF2-40B4-BE49-F238E27FC236}">
                  <a16:creationId xmlns:a16="http://schemas.microsoft.com/office/drawing/2014/main" id="{B35CF804-4201-9E25-1A5B-A8119B71CE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6682"/>
            <a:stretch>
              <a:fillRect/>
            </a:stretch>
          </p:blipFill>
          <p:spPr>
            <a:xfrm>
              <a:off x="10864818" y="5575951"/>
              <a:ext cx="1038205" cy="949473"/>
            </a:xfrm>
            <a:prstGeom prst="rect">
              <a:avLst/>
            </a:prstGeom>
          </p:spPr>
        </p:pic>
        <p:pic>
          <p:nvPicPr>
            <p:cNvPr id="10" name="Picture 9" descr="A white face mask with yellow straps&#10;&#10;AI-generated content may be incorrect.">
              <a:extLst>
                <a:ext uri="{FF2B5EF4-FFF2-40B4-BE49-F238E27FC236}">
                  <a16:creationId xmlns:a16="http://schemas.microsoft.com/office/drawing/2014/main" id="{42ADEFCD-3E92-E75A-DE4C-7264C5A6FB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53131" y="4640688"/>
              <a:ext cx="990248" cy="854466"/>
            </a:xfrm>
            <a:prstGeom prst="rect">
              <a:avLst/>
            </a:prstGeom>
          </p:spPr>
        </p:pic>
        <p:pic>
          <p:nvPicPr>
            <p:cNvPr id="15" name="Picture 14" descr="A pair of leather gloves&#10;&#10;AI-generated content may be incorrect.">
              <a:extLst>
                <a:ext uri="{FF2B5EF4-FFF2-40B4-BE49-F238E27FC236}">
                  <a16:creationId xmlns:a16="http://schemas.microsoft.com/office/drawing/2014/main" id="{74E51387-6A82-E38D-EF1B-470E1D156D3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47740" y="2644825"/>
              <a:ext cx="1133930" cy="847787"/>
            </a:xfrm>
            <a:prstGeom prst="rect">
              <a:avLst/>
            </a:prstGeom>
          </p:spPr>
        </p:pic>
        <p:pic>
          <p:nvPicPr>
            <p:cNvPr id="20" name="Picture 19" descr="A pair of brown boots&#10;&#10;AI-generated content may be incorrect.">
              <a:extLst>
                <a:ext uri="{FF2B5EF4-FFF2-40B4-BE49-F238E27FC236}">
                  <a16:creationId xmlns:a16="http://schemas.microsoft.com/office/drawing/2014/main" id="{FCF22439-141C-0F2E-1D1C-847DB52E47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86170" y="3615056"/>
              <a:ext cx="1195500" cy="933224"/>
            </a:xfrm>
            <a:prstGeom prst="rect">
              <a:avLst/>
            </a:prstGeom>
          </p:spPr>
        </p:pic>
        <p:sp>
          <p:nvSpPr>
            <p:cNvPr id="23" name="Text Placeholder 2">
              <a:extLst>
                <a:ext uri="{FF2B5EF4-FFF2-40B4-BE49-F238E27FC236}">
                  <a16:creationId xmlns:a16="http://schemas.microsoft.com/office/drawing/2014/main" id="{F8CE1594-5162-19A2-734E-7D92DAEA4CA4}"/>
                </a:ext>
              </a:extLst>
            </p:cNvPr>
            <p:cNvSpPr txBox="1">
              <a:spLocks/>
            </p:cNvSpPr>
            <p:nvPr/>
          </p:nvSpPr>
          <p:spPr>
            <a:xfrm>
              <a:off x="8292515" y="3624453"/>
              <a:ext cx="1760208" cy="588605"/>
            </a:xfrm>
            <a:prstGeom prst="rect">
              <a:avLst/>
            </a:prstGeom>
          </p:spPr>
          <p:txBody>
            <a:bodyPr vert="horz" wrap="square" lIns="0" tIns="14400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rgbClr val="FF116F"/>
                </a:buClr>
                <a:buSzPct val="110000"/>
                <a:buFont typeface="Arial" panose="020B0604020202020204" pitchFamily="34" charset="0"/>
                <a:buNone/>
                <a:defRPr sz="1600" b="0" i="0" kern="1200">
                  <a:solidFill>
                    <a:srgbClr val="373234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Clr>
                  <a:schemeClr val="accent3"/>
                </a:buClr>
              </a:pPr>
              <a:r>
                <a:rPr lang="en-US" b="1" dirty="0">
                  <a:solidFill>
                    <a:schemeClr val="accent3"/>
                  </a:solidFill>
                </a:rPr>
                <a:t>3) </a:t>
              </a:r>
              <a:r>
                <a:rPr lang="en-US" dirty="0">
                  <a:solidFill>
                    <a:schemeClr val="tx2"/>
                  </a:solidFill>
                </a:rPr>
                <a:t>Protect eyes from flying debris</a:t>
              </a:r>
            </a:p>
          </p:txBody>
        </p:sp>
        <p:sp>
          <p:nvSpPr>
            <p:cNvPr id="24" name="Text Placeholder 2">
              <a:extLst>
                <a:ext uri="{FF2B5EF4-FFF2-40B4-BE49-F238E27FC236}">
                  <a16:creationId xmlns:a16="http://schemas.microsoft.com/office/drawing/2014/main" id="{772DF4AD-1993-7C60-89AC-CCBB74396BAB}"/>
                </a:ext>
              </a:extLst>
            </p:cNvPr>
            <p:cNvSpPr txBox="1">
              <a:spLocks/>
            </p:cNvSpPr>
            <p:nvPr/>
          </p:nvSpPr>
          <p:spPr>
            <a:xfrm>
              <a:off x="8292514" y="1690714"/>
              <a:ext cx="1915887" cy="810204"/>
            </a:xfrm>
            <a:prstGeom prst="rect">
              <a:avLst/>
            </a:prstGeom>
          </p:spPr>
          <p:txBody>
            <a:bodyPr vert="horz" wrap="square" lIns="0" tIns="14400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rgbClr val="FF116F"/>
                </a:buClr>
                <a:buSzPct val="110000"/>
                <a:buFont typeface="Arial" panose="020B0604020202020204" pitchFamily="34" charset="0"/>
                <a:buNone/>
                <a:defRPr sz="1600" b="0" i="0" kern="1200">
                  <a:solidFill>
                    <a:srgbClr val="373234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Clr>
                  <a:schemeClr val="accent3"/>
                </a:buClr>
              </a:pPr>
              <a:r>
                <a:rPr lang="en-US" b="1" dirty="0">
                  <a:solidFill>
                    <a:schemeClr val="accent3"/>
                  </a:solidFill>
                </a:rPr>
                <a:t>1)</a:t>
              </a:r>
              <a:r>
                <a:rPr lang="en-US" dirty="0">
                  <a:solidFill>
                    <a:schemeClr val="accent3"/>
                  </a:solidFill>
                </a:rPr>
                <a:t> </a:t>
              </a:r>
              <a:r>
                <a:rPr lang="en-US" dirty="0">
                  <a:solidFill>
                    <a:schemeClr val="tx2"/>
                  </a:solidFill>
                </a:rPr>
                <a:t>Protect against inhaling dust or fumes</a:t>
              </a:r>
            </a:p>
          </p:txBody>
        </p:sp>
        <p:sp>
          <p:nvSpPr>
            <p:cNvPr id="26" name="Text Placeholder 2">
              <a:extLst>
                <a:ext uri="{FF2B5EF4-FFF2-40B4-BE49-F238E27FC236}">
                  <a16:creationId xmlns:a16="http://schemas.microsoft.com/office/drawing/2014/main" id="{8C2CA0DB-BF68-7B2B-3088-5BF50109ED59}"/>
                </a:ext>
              </a:extLst>
            </p:cNvPr>
            <p:cNvSpPr txBox="1">
              <a:spLocks/>
            </p:cNvSpPr>
            <p:nvPr/>
          </p:nvSpPr>
          <p:spPr>
            <a:xfrm>
              <a:off x="8292514" y="5432586"/>
              <a:ext cx="1915887" cy="810204"/>
            </a:xfrm>
            <a:prstGeom prst="rect">
              <a:avLst/>
            </a:prstGeom>
          </p:spPr>
          <p:txBody>
            <a:bodyPr vert="horz" wrap="square" lIns="0" tIns="14400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rgbClr val="FF116F"/>
                </a:buClr>
                <a:buSzPct val="110000"/>
                <a:buFont typeface="Arial" panose="020B0604020202020204" pitchFamily="34" charset="0"/>
                <a:buNone/>
                <a:defRPr sz="1600" b="0" i="0" kern="1200">
                  <a:solidFill>
                    <a:srgbClr val="373234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Clr>
                  <a:schemeClr val="accent3"/>
                </a:buClr>
              </a:pPr>
              <a:r>
                <a:rPr lang="en-US" b="1" dirty="0">
                  <a:solidFill>
                    <a:schemeClr val="accent3"/>
                  </a:solidFill>
                </a:rPr>
                <a:t>5)</a:t>
              </a:r>
              <a:r>
                <a:rPr lang="en-US" dirty="0">
                  <a:solidFill>
                    <a:schemeClr val="tx2"/>
                  </a:solidFill>
                </a:rPr>
                <a:t> Protect hands when handling sharp or rough materials.</a:t>
              </a:r>
            </a:p>
          </p:txBody>
        </p:sp>
        <p:sp>
          <p:nvSpPr>
            <p:cNvPr id="27" name="Text Placeholder 2">
              <a:extLst>
                <a:ext uri="{FF2B5EF4-FFF2-40B4-BE49-F238E27FC236}">
                  <a16:creationId xmlns:a16="http://schemas.microsoft.com/office/drawing/2014/main" id="{FE8887EF-C7E9-6CE9-B865-CB3949F0F60F}"/>
                </a:ext>
              </a:extLst>
            </p:cNvPr>
            <p:cNvSpPr txBox="1">
              <a:spLocks/>
            </p:cNvSpPr>
            <p:nvPr/>
          </p:nvSpPr>
          <p:spPr>
            <a:xfrm>
              <a:off x="8292515" y="4457461"/>
              <a:ext cx="1760208" cy="810204"/>
            </a:xfrm>
            <a:prstGeom prst="rect">
              <a:avLst/>
            </a:prstGeom>
          </p:spPr>
          <p:txBody>
            <a:bodyPr vert="horz" wrap="square" lIns="0" tIns="14400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rgbClr val="FF116F"/>
                </a:buClr>
                <a:buSzPct val="110000"/>
                <a:buFont typeface="Arial" panose="020B0604020202020204" pitchFamily="34" charset="0"/>
                <a:buNone/>
                <a:defRPr sz="1600" b="0" i="0" kern="1200">
                  <a:solidFill>
                    <a:srgbClr val="373234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Clr>
                  <a:schemeClr val="accent3"/>
                </a:buClr>
              </a:pPr>
              <a:r>
                <a:rPr lang="en-US" b="1" dirty="0">
                  <a:solidFill>
                    <a:schemeClr val="accent3"/>
                  </a:solidFill>
                </a:rPr>
                <a:t>4)</a:t>
              </a:r>
              <a:r>
                <a:rPr lang="en-US" dirty="0">
                  <a:solidFill>
                    <a:schemeClr val="tx2"/>
                  </a:solidFill>
                </a:rPr>
                <a:t> Protect feet from falling heavy tools and materials</a:t>
              </a:r>
            </a:p>
          </p:txBody>
        </p:sp>
        <p:sp>
          <p:nvSpPr>
            <p:cNvPr id="28" name="Text Placeholder 2">
              <a:extLst>
                <a:ext uri="{FF2B5EF4-FFF2-40B4-BE49-F238E27FC236}">
                  <a16:creationId xmlns:a16="http://schemas.microsoft.com/office/drawing/2014/main" id="{370CAC66-133A-8B58-7BA0-11DE796CB9AF}"/>
                </a:ext>
              </a:extLst>
            </p:cNvPr>
            <p:cNvSpPr txBox="1">
              <a:spLocks/>
            </p:cNvSpPr>
            <p:nvPr/>
          </p:nvSpPr>
          <p:spPr>
            <a:xfrm>
              <a:off x="8292514" y="2618796"/>
              <a:ext cx="1896313" cy="810204"/>
            </a:xfrm>
            <a:prstGeom prst="rect">
              <a:avLst/>
            </a:prstGeom>
          </p:spPr>
          <p:txBody>
            <a:bodyPr vert="horz" wrap="square" lIns="0" tIns="14400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rgbClr val="FF116F"/>
                </a:buClr>
                <a:buSzPct val="110000"/>
                <a:buFont typeface="Arial" panose="020B0604020202020204" pitchFamily="34" charset="0"/>
                <a:buNone/>
                <a:defRPr sz="1600" b="0" i="0" kern="1200">
                  <a:solidFill>
                    <a:srgbClr val="373234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Clr>
                  <a:schemeClr val="accent3"/>
                </a:buClr>
              </a:pPr>
              <a:r>
                <a:rPr lang="en-US" b="1" dirty="0">
                  <a:solidFill>
                    <a:schemeClr val="accent3"/>
                  </a:solidFill>
                </a:rPr>
                <a:t>2) </a:t>
              </a:r>
              <a:r>
                <a:rPr lang="en-US" dirty="0">
                  <a:solidFill>
                    <a:schemeClr val="tx2"/>
                  </a:solidFill>
                </a:rPr>
                <a:t>Protect ears when noise levels exceeds safe limits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C19B529-CD74-EF01-88A6-B055D55E57E4}"/>
                </a:ext>
              </a:extLst>
            </p:cNvPr>
            <p:cNvSpPr txBox="1"/>
            <p:nvPr/>
          </p:nvSpPr>
          <p:spPr>
            <a:xfrm>
              <a:off x="10515634" y="1784793"/>
              <a:ext cx="43542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accent3"/>
                  </a:solidFill>
                </a:rPr>
                <a:t>A)</a:t>
              </a:r>
              <a:r>
                <a:rPr lang="en-US" sz="1600" dirty="0">
                  <a:solidFill>
                    <a:schemeClr val="accent3"/>
                  </a:solidFill>
                </a:rPr>
                <a:t> </a:t>
              </a:r>
              <a:endParaRPr lang="en-AU" sz="1600" dirty="0">
                <a:solidFill>
                  <a:schemeClr val="accent3"/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9E2900C-064B-3E32-877D-83226DAC5DA0}"/>
                </a:ext>
              </a:extLst>
            </p:cNvPr>
            <p:cNvSpPr txBox="1"/>
            <p:nvPr/>
          </p:nvSpPr>
          <p:spPr>
            <a:xfrm>
              <a:off x="10518375" y="2671383"/>
              <a:ext cx="43542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accent3"/>
                  </a:solidFill>
                </a:rPr>
                <a:t>B)</a:t>
              </a:r>
              <a:r>
                <a:rPr lang="en-US" sz="1600" dirty="0">
                  <a:solidFill>
                    <a:schemeClr val="accent3"/>
                  </a:solidFill>
                </a:rPr>
                <a:t> </a:t>
              </a:r>
              <a:endParaRPr lang="en-AU" sz="1600" dirty="0">
                <a:solidFill>
                  <a:schemeClr val="accent3"/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5B31946-F2B2-FAE2-CE89-82CC76F88691}"/>
                </a:ext>
              </a:extLst>
            </p:cNvPr>
            <p:cNvSpPr txBox="1"/>
            <p:nvPr/>
          </p:nvSpPr>
          <p:spPr>
            <a:xfrm>
              <a:off x="10521000" y="3669465"/>
              <a:ext cx="43542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accent3"/>
                  </a:solidFill>
                </a:rPr>
                <a:t>C)</a:t>
              </a:r>
              <a:r>
                <a:rPr lang="en-US" sz="1600" dirty="0">
                  <a:solidFill>
                    <a:schemeClr val="accent3"/>
                  </a:solidFill>
                </a:rPr>
                <a:t> </a:t>
              </a:r>
              <a:endParaRPr lang="en-AU" sz="1600" dirty="0">
                <a:solidFill>
                  <a:schemeClr val="accent3"/>
                </a:solidFill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D0A2F73-48DD-6575-8E3A-C74F4A77CCD1}"/>
                </a:ext>
              </a:extLst>
            </p:cNvPr>
            <p:cNvSpPr txBox="1"/>
            <p:nvPr/>
          </p:nvSpPr>
          <p:spPr>
            <a:xfrm>
              <a:off x="10521737" y="4536709"/>
              <a:ext cx="43542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accent3"/>
                  </a:solidFill>
                </a:rPr>
                <a:t>D)</a:t>
              </a:r>
              <a:r>
                <a:rPr lang="en-US" sz="1600" dirty="0">
                  <a:solidFill>
                    <a:schemeClr val="accent3"/>
                  </a:solidFill>
                </a:rPr>
                <a:t> </a:t>
              </a:r>
              <a:endParaRPr lang="en-AU" sz="1600" dirty="0">
                <a:solidFill>
                  <a:schemeClr val="accent3"/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3FD0617-712E-7B62-14D0-BB476B1D49F2}"/>
                </a:ext>
              </a:extLst>
            </p:cNvPr>
            <p:cNvSpPr txBox="1"/>
            <p:nvPr/>
          </p:nvSpPr>
          <p:spPr>
            <a:xfrm>
              <a:off x="10524478" y="5469933"/>
              <a:ext cx="43542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accent3"/>
                  </a:solidFill>
                </a:rPr>
                <a:t>E)</a:t>
              </a:r>
              <a:r>
                <a:rPr lang="en-US" sz="1600" dirty="0">
                  <a:solidFill>
                    <a:schemeClr val="accent3"/>
                  </a:solidFill>
                </a:rPr>
                <a:t> </a:t>
              </a:r>
              <a:endParaRPr lang="en-AU" sz="16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42FF4DF6-B4B4-73E5-7656-FD89279CD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7236574" cy="524553"/>
          </a:xfrm>
        </p:spPr>
        <p:txBody>
          <a:bodyPr/>
          <a:lstStyle/>
          <a:p>
            <a:r>
              <a:rPr lang="en-US" dirty="0"/>
              <a:t>Personal Protective Equipment (PPE)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B98CB2E2-FE3A-7BAF-53AD-29C9C34EF9E5}"/>
              </a:ext>
            </a:extLst>
          </p:cNvPr>
          <p:cNvSpPr txBox="1">
            <a:spLocks/>
          </p:cNvSpPr>
          <p:nvPr/>
        </p:nvSpPr>
        <p:spPr>
          <a:xfrm>
            <a:off x="8386347" y="598783"/>
            <a:ext cx="3443186" cy="889200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2000" dirty="0">
                <a:solidFill>
                  <a:srgbClr val="030083"/>
                </a:solidFill>
              </a:rPr>
              <a:t>Mini Activity: </a:t>
            </a:r>
          </a:p>
          <a:p>
            <a:pPr algn="ctr">
              <a:lnSpc>
                <a:spcPct val="100000"/>
              </a:lnSpc>
            </a:pPr>
            <a:r>
              <a:rPr lang="en-US" sz="2000" dirty="0">
                <a:solidFill>
                  <a:srgbClr val="030083"/>
                </a:solidFill>
              </a:rPr>
              <a:t>PPE-Hazard Matching</a:t>
            </a:r>
          </a:p>
        </p:txBody>
      </p:sp>
    </p:spTree>
    <p:extLst>
      <p:ext uri="{BB962C8B-B14F-4D97-AF65-F5344CB8AC3E}">
        <p14:creationId xmlns:p14="http://schemas.microsoft.com/office/powerpoint/2010/main" val="3001073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12D289-592A-12C7-6C7A-77C05DE7F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49FEA8-285B-7936-4264-954B4A3E7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6" y="2027727"/>
            <a:ext cx="6877051" cy="433219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Definition: </a:t>
            </a:r>
            <a:r>
              <a:rPr lang="en-US" sz="1600" dirty="0"/>
              <a:t>PPE is clothing or gear worn to protect against hazards and reduce the risk of injury.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Common types of PPE in workshops: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Safety glasses (always)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Gloves (only in approved scenarios)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Steel-capped boots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Face shields or masks (e.g. for grinding, cutting or fumes)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Hearing protection (e.g. when using grinders)</a:t>
            </a:r>
          </a:p>
          <a:p>
            <a:pPr lvl="1">
              <a:lnSpc>
                <a:spcPct val="150000"/>
              </a:lnSpc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Note: </a:t>
            </a:r>
            <a:r>
              <a:rPr lang="en-US" dirty="0"/>
              <a:t>PPE is considered the </a:t>
            </a:r>
            <a:r>
              <a:rPr lang="en-US" b="1" dirty="0"/>
              <a:t>last line of defense</a:t>
            </a:r>
            <a:r>
              <a:rPr lang="en-US" dirty="0"/>
              <a:t>. It works best when combined with other safety controls like machine guards, proper training, and safe operating procedures.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2CF53D0-D4C5-BAA1-E022-82122F6F22D1}"/>
              </a:ext>
            </a:extLst>
          </p:cNvPr>
          <p:cNvSpPr txBox="1"/>
          <p:nvPr/>
        </p:nvSpPr>
        <p:spPr>
          <a:xfrm>
            <a:off x="40666" y="6957121"/>
            <a:ext cx="45069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i="1" dirty="0"/>
              <a:t>Dress for the task. Protect yourself first.”</a:t>
            </a:r>
            <a:endParaRPr lang="en-AU" dirty="0"/>
          </a:p>
        </p:txBody>
      </p:sp>
      <p:pic>
        <p:nvPicPr>
          <p:cNvPr id="38" name="Picture 37" descr="A black and clear glasses&#10;&#10;AI-generated content may be incorrect.">
            <a:extLst>
              <a:ext uri="{FF2B5EF4-FFF2-40B4-BE49-F238E27FC236}">
                <a16:creationId xmlns:a16="http://schemas.microsoft.com/office/drawing/2014/main" id="{0CA0B6BE-4713-A0EB-C1E9-CEB57E3BC5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EF7ED"/>
              </a:clrFrom>
              <a:clrTo>
                <a:srgbClr val="FEF7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3624" y="2900042"/>
            <a:ext cx="1077294" cy="718196"/>
          </a:xfrm>
          <a:prstGeom prst="rect">
            <a:avLst/>
          </a:prstGeom>
        </p:spPr>
      </p:pic>
      <p:pic>
        <p:nvPicPr>
          <p:cNvPr id="39" name="Picture 38" descr="A pair of orange earphones&#10;&#10;AI-generated content may be incorrect.">
            <a:extLst>
              <a:ext uri="{FF2B5EF4-FFF2-40B4-BE49-F238E27FC236}">
                <a16:creationId xmlns:a16="http://schemas.microsoft.com/office/drawing/2014/main" id="{0510642E-5ED2-2C9F-9B62-0C9ED663EE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682"/>
          <a:stretch>
            <a:fillRect/>
          </a:stretch>
        </p:blipFill>
        <p:spPr>
          <a:xfrm>
            <a:off x="5922021" y="4641610"/>
            <a:ext cx="911602" cy="833691"/>
          </a:xfrm>
          <a:prstGeom prst="rect">
            <a:avLst/>
          </a:prstGeom>
        </p:spPr>
      </p:pic>
      <p:pic>
        <p:nvPicPr>
          <p:cNvPr id="40" name="Picture 39" descr="A white face mask with yellow straps&#10;&#10;AI-generated content may be incorrect.">
            <a:extLst>
              <a:ext uri="{FF2B5EF4-FFF2-40B4-BE49-F238E27FC236}">
                <a16:creationId xmlns:a16="http://schemas.microsoft.com/office/drawing/2014/main" id="{DC2F3183-B45B-DA1F-6912-DC8D2BE42E5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8234" y="4088144"/>
            <a:ext cx="949892" cy="819644"/>
          </a:xfrm>
          <a:prstGeom prst="rect">
            <a:avLst/>
          </a:prstGeom>
        </p:spPr>
      </p:pic>
      <p:pic>
        <p:nvPicPr>
          <p:cNvPr id="41" name="Picture 40" descr="A pair of leather gloves&#10;&#10;AI-generated content may be incorrect.">
            <a:extLst>
              <a:ext uri="{FF2B5EF4-FFF2-40B4-BE49-F238E27FC236}">
                <a16:creationId xmlns:a16="http://schemas.microsoft.com/office/drawing/2014/main" id="{FD98A698-6243-BDA7-FB76-3DF5D235C67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2230" y="3240357"/>
            <a:ext cx="1133930" cy="847787"/>
          </a:xfrm>
          <a:prstGeom prst="rect">
            <a:avLst/>
          </a:prstGeom>
        </p:spPr>
      </p:pic>
      <p:pic>
        <p:nvPicPr>
          <p:cNvPr id="42" name="Picture 41" descr="A pair of brown boots&#10;&#10;AI-generated content may be incorrect.">
            <a:extLst>
              <a:ext uri="{FF2B5EF4-FFF2-40B4-BE49-F238E27FC236}">
                <a16:creationId xmlns:a16="http://schemas.microsoft.com/office/drawing/2014/main" id="{10B6191F-4CEA-6D42-BA00-72EC9D126C0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81317" y="3750637"/>
            <a:ext cx="866262" cy="676216"/>
          </a:xfrm>
          <a:prstGeom prst="rect">
            <a:avLst/>
          </a:prstGeom>
        </p:spPr>
      </p:pic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51B67412-6128-331D-F32D-2924FD45B891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3699449-B63B-B0F7-EF5A-26C497218D5A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05D2C3-27EA-0C97-3F45-0BB9FD3DEB5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B491C38-9BDB-74EA-8A9F-AE4392C038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D0C79A2-F44F-8DB6-98C3-AC0EFAC8C67E}"/>
              </a:ext>
            </a:extLst>
          </p:cNvPr>
          <p:cNvSpPr/>
          <p:nvPr/>
        </p:nvSpPr>
        <p:spPr>
          <a:xfrm>
            <a:off x="7932738" y="-4254"/>
            <a:ext cx="4259262" cy="6565392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5805C65-2050-1CC4-FFEA-8D4B282AD259}"/>
              </a:ext>
            </a:extLst>
          </p:cNvPr>
          <p:cNvGrpSpPr/>
          <p:nvPr/>
        </p:nvGrpSpPr>
        <p:grpSpPr>
          <a:xfrm>
            <a:off x="8140377" y="1707141"/>
            <a:ext cx="3843983" cy="4834710"/>
            <a:chOff x="8292514" y="1690714"/>
            <a:chExt cx="3843983" cy="4834710"/>
          </a:xfrm>
        </p:grpSpPr>
        <p:pic>
          <p:nvPicPr>
            <p:cNvPr id="2" name="Picture 1" descr="A black and clear glasses&#10;&#10;AI-generated content may be incorrect.">
              <a:extLst>
                <a:ext uri="{FF2B5EF4-FFF2-40B4-BE49-F238E27FC236}">
                  <a16:creationId xmlns:a16="http://schemas.microsoft.com/office/drawing/2014/main" id="{48FD6713-5714-430F-0535-E6E6DBBD935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clrChange>
                <a:clrFrom>
                  <a:srgbClr val="FEF7ED"/>
                </a:clrFrom>
                <a:clrTo>
                  <a:srgbClr val="FEF7E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64818" y="1707141"/>
              <a:ext cx="1271679" cy="847786"/>
            </a:xfrm>
            <a:prstGeom prst="rect">
              <a:avLst/>
            </a:prstGeom>
          </p:spPr>
        </p:pic>
        <p:pic>
          <p:nvPicPr>
            <p:cNvPr id="8" name="Picture 7" descr="A pair of orange earphones&#10;&#10;AI-generated content may be incorrect.">
              <a:extLst>
                <a:ext uri="{FF2B5EF4-FFF2-40B4-BE49-F238E27FC236}">
                  <a16:creationId xmlns:a16="http://schemas.microsoft.com/office/drawing/2014/main" id="{DE967DC0-7CD9-D3A0-89D5-C531886E346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6682"/>
            <a:stretch>
              <a:fillRect/>
            </a:stretch>
          </p:blipFill>
          <p:spPr>
            <a:xfrm>
              <a:off x="10864818" y="5575951"/>
              <a:ext cx="1038205" cy="949473"/>
            </a:xfrm>
            <a:prstGeom prst="rect">
              <a:avLst/>
            </a:prstGeom>
          </p:spPr>
        </p:pic>
        <p:pic>
          <p:nvPicPr>
            <p:cNvPr id="10" name="Picture 9" descr="A white face mask with yellow straps&#10;&#10;AI-generated content may be incorrect.">
              <a:extLst>
                <a:ext uri="{FF2B5EF4-FFF2-40B4-BE49-F238E27FC236}">
                  <a16:creationId xmlns:a16="http://schemas.microsoft.com/office/drawing/2014/main" id="{AF189CD2-05DC-22C7-40BB-7114F1AFF2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53131" y="4640688"/>
              <a:ext cx="990248" cy="854466"/>
            </a:xfrm>
            <a:prstGeom prst="rect">
              <a:avLst/>
            </a:prstGeom>
          </p:spPr>
        </p:pic>
        <p:pic>
          <p:nvPicPr>
            <p:cNvPr id="15" name="Picture 14" descr="A pair of leather gloves&#10;&#10;AI-generated content may be incorrect.">
              <a:extLst>
                <a:ext uri="{FF2B5EF4-FFF2-40B4-BE49-F238E27FC236}">
                  <a16:creationId xmlns:a16="http://schemas.microsoft.com/office/drawing/2014/main" id="{EDD47B01-109C-A0AD-BB80-22ADE051FB1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47740" y="2644825"/>
              <a:ext cx="1133930" cy="847787"/>
            </a:xfrm>
            <a:prstGeom prst="rect">
              <a:avLst/>
            </a:prstGeom>
          </p:spPr>
        </p:pic>
        <p:pic>
          <p:nvPicPr>
            <p:cNvPr id="20" name="Picture 19" descr="A pair of brown boots&#10;&#10;AI-generated content may be incorrect.">
              <a:extLst>
                <a:ext uri="{FF2B5EF4-FFF2-40B4-BE49-F238E27FC236}">
                  <a16:creationId xmlns:a16="http://schemas.microsoft.com/office/drawing/2014/main" id="{310B811F-1F33-9C61-7225-CF30F24C15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86170" y="3615056"/>
              <a:ext cx="1195500" cy="933224"/>
            </a:xfrm>
            <a:prstGeom prst="rect">
              <a:avLst/>
            </a:prstGeom>
          </p:spPr>
        </p:pic>
        <p:sp>
          <p:nvSpPr>
            <p:cNvPr id="23" name="Text Placeholder 2">
              <a:extLst>
                <a:ext uri="{FF2B5EF4-FFF2-40B4-BE49-F238E27FC236}">
                  <a16:creationId xmlns:a16="http://schemas.microsoft.com/office/drawing/2014/main" id="{BE445737-94E2-3471-074E-C25041909D71}"/>
                </a:ext>
              </a:extLst>
            </p:cNvPr>
            <p:cNvSpPr txBox="1">
              <a:spLocks/>
            </p:cNvSpPr>
            <p:nvPr/>
          </p:nvSpPr>
          <p:spPr>
            <a:xfrm>
              <a:off x="8292515" y="3624453"/>
              <a:ext cx="1760208" cy="588605"/>
            </a:xfrm>
            <a:prstGeom prst="rect">
              <a:avLst/>
            </a:prstGeom>
          </p:spPr>
          <p:txBody>
            <a:bodyPr vert="horz" wrap="square" lIns="0" tIns="14400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rgbClr val="FF116F"/>
                </a:buClr>
                <a:buSzPct val="110000"/>
                <a:buFont typeface="Arial" panose="020B0604020202020204" pitchFamily="34" charset="0"/>
                <a:buNone/>
                <a:defRPr sz="1600" b="0" i="0" kern="1200">
                  <a:solidFill>
                    <a:srgbClr val="373234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Clr>
                  <a:schemeClr val="accent3"/>
                </a:buClr>
              </a:pPr>
              <a:r>
                <a:rPr lang="en-US" b="1" dirty="0">
                  <a:solidFill>
                    <a:schemeClr val="accent3"/>
                  </a:solidFill>
                </a:rPr>
                <a:t>3) </a:t>
              </a:r>
              <a:r>
                <a:rPr lang="en-US" dirty="0">
                  <a:solidFill>
                    <a:schemeClr val="tx2"/>
                  </a:solidFill>
                </a:rPr>
                <a:t>Protect eyes from flying debris</a:t>
              </a:r>
            </a:p>
          </p:txBody>
        </p:sp>
        <p:sp>
          <p:nvSpPr>
            <p:cNvPr id="24" name="Text Placeholder 2">
              <a:extLst>
                <a:ext uri="{FF2B5EF4-FFF2-40B4-BE49-F238E27FC236}">
                  <a16:creationId xmlns:a16="http://schemas.microsoft.com/office/drawing/2014/main" id="{51BC0CDF-7F03-A768-26C1-C431D53143FF}"/>
                </a:ext>
              </a:extLst>
            </p:cNvPr>
            <p:cNvSpPr txBox="1">
              <a:spLocks/>
            </p:cNvSpPr>
            <p:nvPr/>
          </p:nvSpPr>
          <p:spPr>
            <a:xfrm>
              <a:off x="8292514" y="1690714"/>
              <a:ext cx="1915887" cy="810204"/>
            </a:xfrm>
            <a:prstGeom prst="rect">
              <a:avLst/>
            </a:prstGeom>
          </p:spPr>
          <p:txBody>
            <a:bodyPr vert="horz" wrap="square" lIns="0" tIns="14400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rgbClr val="FF116F"/>
                </a:buClr>
                <a:buSzPct val="110000"/>
                <a:buFont typeface="Arial" panose="020B0604020202020204" pitchFamily="34" charset="0"/>
                <a:buNone/>
                <a:defRPr sz="1600" b="0" i="0" kern="1200">
                  <a:solidFill>
                    <a:srgbClr val="373234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Clr>
                  <a:schemeClr val="accent3"/>
                </a:buClr>
              </a:pPr>
              <a:r>
                <a:rPr lang="en-US" b="1" dirty="0">
                  <a:solidFill>
                    <a:schemeClr val="accent3"/>
                  </a:solidFill>
                </a:rPr>
                <a:t>1)</a:t>
              </a:r>
              <a:r>
                <a:rPr lang="en-US" dirty="0">
                  <a:solidFill>
                    <a:schemeClr val="accent3"/>
                  </a:solidFill>
                </a:rPr>
                <a:t> </a:t>
              </a:r>
              <a:r>
                <a:rPr lang="en-US" dirty="0">
                  <a:solidFill>
                    <a:schemeClr val="tx2"/>
                  </a:solidFill>
                </a:rPr>
                <a:t>Protect against inhaling dust or fumes</a:t>
              </a:r>
            </a:p>
          </p:txBody>
        </p:sp>
        <p:sp>
          <p:nvSpPr>
            <p:cNvPr id="26" name="Text Placeholder 2">
              <a:extLst>
                <a:ext uri="{FF2B5EF4-FFF2-40B4-BE49-F238E27FC236}">
                  <a16:creationId xmlns:a16="http://schemas.microsoft.com/office/drawing/2014/main" id="{970AA73E-EB52-E752-82BC-92088545FA6F}"/>
                </a:ext>
              </a:extLst>
            </p:cNvPr>
            <p:cNvSpPr txBox="1">
              <a:spLocks/>
            </p:cNvSpPr>
            <p:nvPr/>
          </p:nvSpPr>
          <p:spPr>
            <a:xfrm>
              <a:off x="8292514" y="5432586"/>
              <a:ext cx="1915887" cy="810204"/>
            </a:xfrm>
            <a:prstGeom prst="rect">
              <a:avLst/>
            </a:prstGeom>
          </p:spPr>
          <p:txBody>
            <a:bodyPr vert="horz" wrap="square" lIns="0" tIns="14400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rgbClr val="FF116F"/>
                </a:buClr>
                <a:buSzPct val="110000"/>
                <a:buFont typeface="Arial" panose="020B0604020202020204" pitchFamily="34" charset="0"/>
                <a:buNone/>
                <a:defRPr sz="1600" b="0" i="0" kern="1200">
                  <a:solidFill>
                    <a:srgbClr val="373234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Clr>
                  <a:schemeClr val="accent3"/>
                </a:buClr>
              </a:pPr>
              <a:r>
                <a:rPr lang="en-US" b="1" dirty="0">
                  <a:solidFill>
                    <a:schemeClr val="accent3"/>
                  </a:solidFill>
                </a:rPr>
                <a:t>5)</a:t>
              </a:r>
              <a:r>
                <a:rPr lang="en-US" dirty="0">
                  <a:solidFill>
                    <a:schemeClr val="tx2"/>
                  </a:solidFill>
                </a:rPr>
                <a:t> Protect hands when handling sharp or rough materials.</a:t>
              </a:r>
            </a:p>
          </p:txBody>
        </p:sp>
        <p:sp>
          <p:nvSpPr>
            <p:cNvPr id="27" name="Text Placeholder 2">
              <a:extLst>
                <a:ext uri="{FF2B5EF4-FFF2-40B4-BE49-F238E27FC236}">
                  <a16:creationId xmlns:a16="http://schemas.microsoft.com/office/drawing/2014/main" id="{91B08DB1-5B52-134A-4705-A9779C35A61A}"/>
                </a:ext>
              </a:extLst>
            </p:cNvPr>
            <p:cNvSpPr txBox="1">
              <a:spLocks/>
            </p:cNvSpPr>
            <p:nvPr/>
          </p:nvSpPr>
          <p:spPr>
            <a:xfrm>
              <a:off x="8292515" y="4457461"/>
              <a:ext cx="1760208" cy="810204"/>
            </a:xfrm>
            <a:prstGeom prst="rect">
              <a:avLst/>
            </a:prstGeom>
          </p:spPr>
          <p:txBody>
            <a:bodyPr vert="horz" wrap="square" lIns="0" tIns="14400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rgbClr val="FF116F"/>
                </a:buClr>
                <a:buSzPct val="110000"/>
                <a:buFont typeface="Arial" panose="020B0604020202020204" pitchFamily="34" charset="0"/>
                <a:buNone/>
                <a:defRPr sz="1600" b="0" i="0" kern="1200">
                  <a:solidFill>
                    <a:srgbClr val="373234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Clr>
                  <a:schemeClr val="accent3"/>
                </a:buClr>
              </a:pPr>
              <a:r>
                <a:rPr lang="en-US" b="1" dirty="0">
                  <a:solidFill>
                    <a:schemeClr val="accent3"/>
                  </a:solidFill>
                </a:rPr>
                <a:t>4)</a:t>
              </a:r>
              <a:r>
                <a:rPr lang="en-US" dirty="0">
                  <a:solidFill>
                    <a:schemeClr val="tx2"/>
                  </a:solidFill>
                </a:rPr>
                <a:t> Protect feet from falling heavy tools and materials</a:t>
              </a:r>
            </a:p>
          </p:txBody>
        </p:sp>
        <p:sp>
          <p:nvSpPr>
            <p:cNvPr id="28" name="Text Placeholder 2">
              <a:extLst>
                <a:ext uri="{FF2B5EF4-FFF2-40B4-BE49-F238E27FC236}">
                  <a16:creationId xmlns:a16="http://schemas.microsoft.com/office/drawing/2014/main" id="{83AE60AD-446F-E864-3FA7-6355CC614E02}"/>
                </a:ext>
              </a:extLst>
            </p:cNvPr>
            <p:cNvSpPr txBox="1">
              <a:spLocks/>
            </p:cNvSpPr>
            <p:nvPr/>
          </p:nvSpPr>
          <p:spPr>
            <a:xfrm>
              <a:off x="8292514" y="2618796"/>
              <a:ext cx="1896313" cy="810204"/>
            </a:xfrm>
            <a:prstGeom prst="rect">
              <a:avLst/>
            </a:prstGeom>
          </p:spPr>
          <p:txBody>
            <a:bodyPr vert="horz" wrap="square" lIns="0" tIns="14400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rgbClr val="FF116F"/>
                </a:buClr>
                <a:buSzPct val="110000"/>
                <a:buFont typeface="Arial" panose="020B0604020202020204" pitchFamily="34" charset="0"/>
                <a:buNone/>
                <a:defRPr sz="1600" b="0" i="0" kern="1200">
                  <a:solidFill>
                    <a:srgbClr val="373234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Clr>
                  <a:schemeClr val="accent3"/>
                </a:buClr>
              </a:pPr>
              <a:r>
                <a:rPr lang="en-US" b="1" dirty="0">
                  <a:solidFill>
                    <a:schemeClr val="accent3"/>
                  </a:solidFill>
                </a:rPr>
                <a:t>2) </a:t>
              </a:r>
              <a:r>
                <a:rPr lang="en-US" dirty="0">
                  <a:solidFill>
                    <a:schemeClr val="tx2"/>
                  </a:solidFill>
                </a:rPr>
                <a:t>Protect ears when noise levels exceeds safe limits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9C7EEC9-7085-9F2D-214F-3087EF1E1388}"/>
                </a:ext>
              </a:extLst>
            </p:cNvPr>
            <p:cNvSpPr txBox="1"/>
            <p:nvPr/>
          </p:nvSpPr>
          <p:spPr>
            <a:xfrm>
              <a:off x="10515634" y="1784793"/>
              <a:ext cx="43542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accent3"/>
                  </a:solidFill>
                </a:rPr>
                <a:t>A)</a:t>
              </a:r>
              <a:r>
                <a:rPr lang="en-US" sz="1600" dirty="0">
                  <a:solidFill>
                    <a:schemeClr val="accent3"/>
                  </a:solidFill>
                </a:rPr>
                <a:t> </a:t>
              </a:r>
              <a:endParaRPr lang="en-AU" sz="1600" dirty="0">
                <a:solidFill>
                  <a:schemeClr val="accent3"/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148C5DF-E39E-5B58-E6EB-314BFC45C77C}"/>
                </a:ext>
              </a:extLst>
            </p:cNvPr>
            <p:cNvSpPr txBox="1"/>
            <p:nvPr/>
          </p:nvSpPr>
          <p:spPr>
            <a:xfrm>
              <a:off x="10518375" y="2671383"/>
              <a:ext cx="43542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accent3"/>
                  </a:solidFill>
                </a:rPr>
                <a:t>B)</a:t>
              </a:r>
              <a:r>
                <a:rPr lang="en-US" sz="1600" dirty="0">
                  <a:solidFill>
                    <a:schemeClr val="accent3"/>
                  </a:solidFill>
                </a:rPr>
                <a:t> </a:t>
              </a:r>
              <a:endParaRPr lang="en-AU" sz="1600" dirty="0">
                <a:solidFill>
                  <a:schemeClr val="accent3"/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3C605DE-C662-8FA8-EBC2-820397B33F97}"/>
                </a:ext>
              </a:extLst>
            </p:cNvPr>
            <p:cNvSpPr txBox="1"/>
            <p:nvPr/>
          </p:nvSpPr>
          <p:spPr>
            <a:xfrm>
              <a:off x="10521000" y="3669465"/>
              <a:ext cx="43542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accent3"/>
                  </a:solidFill>
                </a:rPr>
                <a:t>C)</a:t>
              </a:r>
              <a:r>
                <a:rPr lang="en-US" sz="1600" dirty="0">
                  <a:solidFill>
                    <a:schemeClr val="accent3"/>
                  </a:solidFill>
                </a:rPr>
                <a:t> </a:t>
              </a:r>
              <a:endParaRPr lang="en-AU" sz="1600" dirty="0">
                <a:solidFill>
                  <a:schemeClr val="accent3"/>
                </a:solidFill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5527C78-D74B-F36F-E0CC-19DFDC5591C1}"/>
                </a:ext>
              </a:extLst>
            </p:cNvPr>
            <p:cNvSpPr txBox="1"/>
            <p:nvPr/>
          </p:nvSpPr>
          <p:spPr>
            <a:xfrm>
              <a:off x="10521737" y="4536709"/>
              <a:ext cx="43542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accent3"/>
                  </a:solidFill>
                </a:rPr>
                <a:t>D)</a:t>
              </a:r>
              <a:r>
                <a:rPr lang="en-US" sz="1600" dirty="0">
                  <a:solidFill>
                    <a:schemeClr val="accent3"/>
                  </a:solidFill>
                </a:rPr>
                <a:t> </a:t>
              </a:r>
              <a:endParaRPr lang="en-AU" sz="1600" dirty="0">
                <a:solidFill>
                  <a:schemeClr val="accent3"/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B8B6874-5E73-F2F3-5BBB-810364526D40}"/>
                </a:ext>
              </a:extLst>
            </p:cNvPr>
            <p:cNvSpPr txBox="1"/>
            <p:nvPr/>
          </p:nvSpPr>
          <p:spPr>
            <a:xfrm>
              <a:off x="10524478" y="5469933"/>
              <a:ext cx="43542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accent3"/>
                  </a:solidFill>
                </a:rPr>
                <a:t>E)</a:t>
              </a:r>
              <a:r>
                <a:rPr lang="en-US" sz="1600" dirty="0">
                  <a:solidFill>
                    <a:schemeClr val="accent3"/>
                  </a:solidFill>
                </a:rPr>
                <a:t> </a:t>
              </a:r>
              <a:endParaRPr lang="en-AU" sz="16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C3E5C1C9-8CF7-FD2A-0E1F-DFAD61A05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7236574" cy="524553"/>
          </a:xfrm>
        </p:spPr>
        <p:txBody>
          <a:bodyPr/>
          <a:lstStyle/>
          <a:p>
            <a:r>
              <a:rPr lang="en-US" dirty="0"/>
              <a:t>Personal Protective Equipment (PPE)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08D15893-D42D-6D22-1EE7-441CFD67DA0B}"/>
              </a:ext>
            </a:extLst>
          </p:cNvPr>
          <p:cNvSpPr txBox="1">
            <a:spLocks/>
          </p:cNvSpPr>
          <p:nvPr/>
        </p:nvSpPr>
        <p:spPr>
          <a:xfrm>
            <a:off x="8386347" y="598783"/>
            <a:ext cx="3443186" cy="889200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2000" dirty="0">
                <a:solidFill>
                  <a:srgbClr val="030083"/>
                </a:solidFill>
              </a:rPr>
              <a:t>Mini Activity: </a:t>
            </a:r>
          </a:p>
          <a:p>
            <a:pPr algn="ctr">
              <a:lnSpc>
                <a:spcPct val="100000"/>
              </a:lnSpc>
            </a:pPr>
            <a:r>
              <a:rPr lang="en-US" sz="2000" dirty="0">
                <a:solidFill>
                  <a:srgbClr val="030083"/>
                </a:solidFill>
              </a:rPr>
              <a:t>PPE-Hazard Matching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074F64B-3BAB-307E-DA48-536C901DD18E}"/>
              </a:ext>
            </a:extLst>
          </p:cNvPr>
          <p:cNvCxnSpPr>
            <a:cxnSpLocks/>
          </p:cNvCxnSpPr>
          <p:nvPr/>
        </p:nvCxnSpPr>
        <p:spPr>
          <a:xfrm flipV="1">
            <a:off x="9601200" y="2260600"/>
            <a:ext cx="1032833" cy="1587500"/>
          </a:xfrm>
          <a:prstGeom prst="line">
            <a:avLst/>
          </a:prstGeom>
          <a:ln w="19050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6E19800-A401-7D48-FA2F-B1BDF1CCED08}"/>
              </a:ext>
            </a:extLst>
          </p:cNvPr>
          <p:cNvCxnSpPr>
            <a:cxnSpLocks/>
            <a:endCxn id="33" idx="1"/>
          </p:cNvCxnSpPr>
          <p:nvPr/>
        </p:nvCxnSpPr>
        <p:spPr>
          <a:xfrm>
            <a:off x="9740900" y="2139774"/>
            <a:ext cx="628700" cy="2582639"/>
          </a:xfrm>
          <a:prstGeom prst="line">
            <a:avLst/>
          </a:prstGeom>
          <a:ln w="19050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FEB0709-8A4C-47A5-826E-77717631BC24}"/>
              </a:ext>
            </a:extLst>
          </p:cNvPr>
          <p:cNvCxnSpPr>
            <a:cxnSpLocks/>
          </p:cNvCxnSpPr>
          <p:nvPr/>
        </p:nvCxnSpPr>
        <p:spPr>
          <a:xfrm>
            <a:off x="9423400" y="3240357"/>
            <a:ext cx="1054100" cy="2352021"/>
          </a:xfrm>
          <a:prstGeom prst="line">
            <a:avLst/>
          </a:prstGeom>
          <a:ln w="19050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F259229-5506-994A-844A-9E2F59F1150B}"/>
              </a:ext>
            </a:extLst>
          </p:cNvPr>
          <p:cNvCxnSpPr>
            <a:cxnSpLocks/>
          </p:cNvCxnSpPr>
          <p:nvPr/>
        </p:nvCxnSpPr>
        <p:spPr>
          <a:xfrm flipV="1">
            <a:off x="9900586" y="4088144"/>
            <a:ext cx="576914" cy="915656"/>
          </a:xfrm>
          <a:prstGeom prst="line">
            <a:avLst/>
          </a:prstGeom>
          <a:ln w="19050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005B152-BD84-A058-A8D6-1AE33FA89FD6}"/>
              </a:ext>
            </a:extLst>
          </p:cNvPr>
          <p:cNvCxnSpPr>
            <a:cxnSpLocks/>
          </p:cNvCxnSpPr>
          <p:nvPr/>
        </p:nvCxnSpPr>
        <p:spPr>
          <a:xfrm flipV="1">
            <a:off x="9900586" y="3026364"/>
            <a:ext cx="576914" cy="2798550"/>
          </a:xfrm>
          <a:prstGeom prst="line">
            <a:avLst/>
          </a:prstGeom>
          <a:ln w="19050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51380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EE575-FC45-6434-F7ED-AC7BCB2B7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251350BF-C3CB-FF8F-EFEA-1D63B7F0BC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7827" b="-10000"/>
          <a:stretch>
            <a:fillRect/>
          </a:stretch>
        </p:blipFill>
        <p:spPr>
          <a:xfrm>
            <a:off x="7932738" y="0"/>
            <a:ext cx="4259262" cy="656113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ED6599A-6D44-F8FC-AB17-5AE8F8180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7236574" cy="524553"/>
          </a:xfrm>
        </p:spPr>
        <p:txBody>
          <a:bodyPr/>
          <a:lstStyle/>
          <a:p>
            <a:r>
              <a:rPr lang="en-US" dirty="0"/>
              <a:t>Personal Protective Equipment (PPE)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5E82D63B-6E68-10D4-ED0F-BAEE931B8756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2C3AC2-0A15-9F44-5351-1ACE44F2FEB8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0DE794-FEA4-11E6-9A09-B9E19C343E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3C24BB8-EB3E-576E-87F7-5A0A9A8CC5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447144"/>
              </p:ext>
            </p:extLst>
          </p:nvPr>
        </p:nvGraphicFramePr>
        <p:xfrm>
          <a:off x="1055941" y="1452542"/>
          <a:ext cx="6802184" cy="5159602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001459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  <a:gridCol w="1181100">
                  <a:extLst>
                    <a:ext uri="{9D8B030D-6E8A-4147-A177-3AD203B41FA5}">
                      <a16:colId xmlns:a16="http://schemas.microsoft.com/office/drawing/2014/main" val="1084752620"/>
                    </a:ext>
                  </a:extLst>
                </a:gridCol>
                <a:gridCol w="2047875">
                  <a:extLst>
                    <a:ext uri="{9D8B030D-6E8A-4147-A177-3AD203B41FA5}">
                      <a16:colId xmlns:a16="http://schemas.microsoft.com/office/drawing/2014/main" val="395044347"/>
                    </a:ext>
                  </a:extLst>
                </a:gridCol>
                <a:gridCol w="2571750">
                  <a:extLst>
                    <a:ext uri="{9D8B030D-6E8A-4147-A177-3AD203B41FA5}">
                      <a16:colId xmlns:a16="http://schemas.microsoft.com/office/drawing/2014/main" val="3056299866"/>
                    </a:ext>
                  </a:extLst>
                </a:gridCol>
              </a:tblGrid>
              <a:tr h="309166">
                <a:tc>
                  <a:txBody>
                    <a:bodyPr/>
                    <a:lstStyle/>
                    <a:p>
                      <a:r>
                        <a:rPr lang="en-US" sz="1600" b="0" dirty="0"/>
                        <a:t>PPE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="0" dirty="0"/>
                        <a:t>When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="0" dirty="0"/>
                        <a:t>Why It Is Required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75886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sz="1600" b="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Safety glasses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Anytime you are in the workshop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Protects eyes from chips, dust, sparks and flying bits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9837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Steel-capped boots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Always in the workshop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Shields feet from dropped tools, heavy stock, or rolling equipment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12085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Gloves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When handling sharp materials or cleaning (not while using rotating tools/machinery)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i="0" dirty="0">
                          <a:solidFill>
                            <a:schemeClr val="tx2"/>
                          </a:solidFill>
                        </a:rPr>
                        <a:t>Keeps hands safe from cuts, heat, chemicals and grime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  <a:tr h="8535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Hearing Protection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When machines are loud and noisy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Prevents long-term hearing damage from high decibel levels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3370433"/>
                  </a:ext>
                </a:extLst>
              </a:tr>
              <a:tr h="8535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Mask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During grinding, sanding, spraying or dusty tasks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2"/>
                          </a:solidFill>
                        </a:rPr>
                        <a:t>Stops you from breathing in dangerous dust or fumes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7739772"/>
                  </a:ext>
                </a:extLst>
              </a:tr>
            </a:tbl>
          </a:graphicData>
        </a:graphic>
      </p:graphicFrame>
      <p:pic>
        <p:nvPicPr>
          <p:cNvPr id="42" name="Picture 41" descr="A pair of brown boots&#10;&#10;AI-generated content may be incorrect.">
            <a:extLst>
              <a:ext uri="{FF2B5EF4-FFF2-40B4-BE49-F238E27FC236}">
                <a16:creationId xmlns:a16="http://schemas.microsoft.com/office/drawing/2014/main" id="{6C7CABDD-8708-86A5-10BF-2E0C3EF98C4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92232" y="2777530"/>
            <a:ext cx="984657" cy="768637"/>
          </a:xfrm>
          <a:prstGeom prst="rect">
            <a:avLst/>
          </a:prstGeom>
        </p:spPr>
      </p:pic>
      <p:pic>
        <p:nvPicPr>
          <p:cNvPr id="41" name="Picture 40" descr="A pair of leather gloves&#10;&#10;AI-generated content may be incorrect.">
            <a:extLst>
              <a:ext uri="{FF2B5EF4-FFF2-40B4-BE49-F238E27FC236}">
                <a16:creationId xmlns:a16="http://schemas.microsoft.com/office/drawing/2014/main" id="{92552837-7EFB-CF81-49BA-BF82789D398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302" y="3939702"/>
            <a:ext cx="963587" cy="720429"/>
          </a:xfrm>
          <a:prstGeom prst="rect">
            <a:avLst/>
          </a:prstGeom>
        </p:spPr>
      </p:pic>
      <p:pic>
        <p:nvPicPr>
          <p:cNvPr id="38" name="Picture 37" descr="A black and clear glasses&#10;&#10;AI-generated content may be incorrect.">
            <a:extLst>
              <a:ext uri="{FF2B5EF4-FFF2-40B4-BE49-F238E27FC236}">
                <a16:creationId xmlns:a16="http://schemas.microsoft.com/office/drawing/2014/main" id="{19DFED7E-1F37-31E5-5EA0-59FDA220EE6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EF7ED"/>
              </a:clrFrom>
              <a:clrTo>
                <a:srgbClr val="FEF7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9169" y="1903412"/>
            <a:ext cx="984657" cy="656438"/>
          </a:xfrm>
          <a:prstGeom prst="rect">
            <a:avLst/>
          </a:prstGeom>
        </p:spPr>
      </p:pic>
      <p:pic>
        <p:nvPicPr>
          <p:cNvPr id="39" name="Picture 38" descr="A pair of orange earphones&#10;&#10;AI-generated content may be incorrect.">
            <a:extLst>
              <a:ext uri="{FF2B5EF4-FFF2-40B4-BE49-F238E27FC236}">
                <a16:creationId xmlns:a16="http://schemas.microsoft.com/office/drawing/2014/main" id="{F501549B-1E35-619C-A371-0E2F0F89AC5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682"/>
          <a:stretch>
            <a:fillRect/>
          </a:stretch>
        </p:blipFill>
        <p:spPr>
          <a:xfrm>
            <a:off x="1138787" y="4988612"/>
            <a:ext cx="911602" cy="833691"/>
          </a:xfrm>
          <a:prstGeom prst="rect">
            <a:avLst/>
          </a:prstGeom>
        </p:spPr>
      </p:pic>
      <p:pic>
        <p:nvPicPr>
          <p:cNvPr id="40" name="Picture 39" descr="A white face mask with yellow straps&#10;&#10;AI-generated content may be incorrect.">
            <a:extLst>
              <a:ext uri="{FF2B5EF4-FFF2-40B4-BE49-F238E27FC236}">
                <a16:creationId xmlns:a16="http://schemas.microsoft.com/office/drawing/2014/main" id="{4A8D20A0-AE75-6EC6-231C-44FEEE5775A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6108" y="5822303"/>
            <a:ext cx="890781" cy="768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9864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270047-4B24-38DC-1832-EFD47B07B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8C771203-1187-F617-A9EC-BF5748161437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67BF4A-4790-860B-3BA6-24AE64004243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417682E-6062-C17F-CCE5-6E5F9045C0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236C1F-7C3B-6235-E200-4CAFE8C8B0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5687" y="1707141"/>
            <a:ext cx="6628392" cy="609398"/>
          </a:xfrm>
        </p:spPr>
        <p:txBody>
          <a:bodyPr/>
          <a:lstStyle/>
          <a:p>
            <a:r>
              <a:rPr lang="en-US" dirty="0"/>
              <a:t>Understanding the difference for engineering practice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A2F1AF-44FE-EEA5-A854-5EAAA6E64743}"/>
              </a:ext>
            </a:extLst>
          </p:cNvPr>
          <p:cNvSpPr txBox="1"/>
          <p:nvPr/>
        </p:nvSpPr>
        <p:spPr>
          <a:xfrm>
            <a:off x="1007559" y="4662964"/>
            <a:ext cx="68008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i="1" dirty="0">
                <a:solidFill>
                  <a:srgbClr val="030083"/>
                </a:solidFill>
              </a:rPr>
              <a:t>Same acronym. Similar structure. Different focus.</a:t>
            </a:r>
            <a:endParaRPr lang="en-AU" sz="20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D21060-74E5-C79E-457D-67BDB4537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6" y="2325047"/>
            <a:ext cx="6877051" cy="182484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</a:t>
            </a:r>
            <a:r>
              <a:rPr lang="en-US" sz="1600" b="1" dirty="0"/>
              <a:t> Safe Operating Procedure (SOP) </a:t>
            </a:r>
            <a:r>
              <a:rPr lang="en-US" sz="1600" dirty="0"/>
              <a:t>is a clear set of steps that shows how to do a task safely, especially when using tools or machines. It helps prevent accidents by explaining hazards, safety gear, and emergency actions.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 </a:t>
            </a:r>
            <a:r>
              <a:rPr lang="en-US" sz="1600" b="1" dirty="0"/>
              <a:t>Standard Operating Procedure (SOP) </a:t>
            </a:r>
            <a:r>
              <a:rPr lang="en-US" sz="1600" dirty="0"/>
              <a:t>is a written guide that explains how to use a task the same way every time to ensure quality, efficiency, and consistency – often used in workplaces.</a:t>
            </a:r>
          </a:p>
        </p:txBody>
      </p:sp>
      <p:pic>
        <p:nvPicPr>
          <p:cNvPr id="14" name="Picture Placeholder 15">
            <a:extLst>
              <a:ext uri="{FF2B5EF4-FFF2-40B4-BE49-F238E27FC236}">
                <a16:creationId xmlns:a16="http://schemas.microsoft.com/office/drawing/2014/main" id="{86264BDE-9732-7CF7-19F5-11F6D174EBB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2738" y="0"/>
            <a:ext cx="4259262" cy="656113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299B583-56EB-D342-CC17-FD8E86EE8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8837974" cy="524553"/>
          </a:xfrm>
        </p:spPr>
        <p:txBody>
          <a:bodyPr/>
          <a:lstStyle/>
          <a:p>
            <a:r>
              <a:rPr lang="en-US" dirty="0"/>
              <a:t>Safe vs Standard Operating Procedures (SOPs)</a:t>
            </a:r>
          </a:p>
        </p:txBody>
      </p:sp>
    </p:spTree>
    <p:extLst>
      <p:ext uri="{BB962C8B-B14F-4D97-AF65-F5344CB8AC3E}">
        <p14:creationId xmlns:p14="http://schemas.microsoft.com/office/powerpoint/2010/main" val="275770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43597D-3DE9-A594-2FFD-00D07886E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8AC9DFC7-C695-98B6-B936-027A3F018472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3469A17-953C-9FF2-DF9F-F1C2ACB5A464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8532EAC-5BB4-12A2-9D39-91DBD17841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9FC3C6-F664-68F4-C156-AF37AC00FD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5687" y="1707141"/>
            <a:ext cx="6628392" cy="609398"/>
          </a:xfrm>
        </p:spPr>
        <p:txBody>
          <a:bodyPr/>
          <a:lstStyle/>
          <a:p>
            <a:r>
              <a:rPr lang="en-US" dirty="0"/>
              <a:t>Understanding the difference for engineering practice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C58C7A-EBDA-3DCE-A909-4DD8B2517A5C}"/>
              </a:ext>
            </a:extLst>
          </p:cNvPr>
          <p:cNvSpPr txBox="1"/>
          <p:nvPr/>
        </p:nvSpPr>
        <p:spPr>
          <a:xfrm>
            <a:off x="969458" y="5199405"/>
            <a:ext cx="68008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i="1" dirty="0">
                <a:solidFill>
                  <a:srgbClr val="030083"/>
                </a:solidFill>
              </a:rPr>
              <a:t>In school, we focus on staying safe. In the workplace, SOPs help ensure safety </a:t>
            </a:r>
            <a:r>
              <a:rPr lang="en-US" sz="1600" b="1" i="1" dirty="0">
                <a:solidFill>
                  <a:schemeClr val="accent3"/>
                </a:solidFill>
              </a:rPr>
              <a:t>and</a:t>
            </a:r>
            <a:r>
              <a:rPr lang="en-US" sz="1600" i="1" dirty="0">
                <a:solidFill>
                  <a:srgbClr val="030083"/>
                </a:solidFill>
              </a:rPr>
              <a:t> get the job done right.</a:t>
            </a:r>
            <a:endParaRPr lang="en-AU" sz="16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64FC0D-BB56-C17B-042B-05D9DBE718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6" y="2325047"/>
            <a:ext cx="6877051" cy="2874358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Both shorten to </a:t>
            </a:r>
            <a:r>
              <a:rPr lang="en-US" sz="1600" b="1" dirty="0"/>
              <a:t>SOP</a:t>
            </a:r>
            <a:r>
              <a:rPr lang="en-US" sz="1600" dirty="0"/>
              <a:t>,</a:t>
            </a:r>
            <a:r>
              <a:rPr lang="en-US" dirty="0"/>
              <a:t> and look alike because they both: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Use </a:t>
            </a:r>
            <a:r>
              <a:rPr lang="en-US" sz="1600" b="1" dirty="0"/>
              <a:t>step-by-step instructions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Include </a:t>
            </a:r>
            <a:r>
              <a:rPr lang="en-US" sz="1600" b="1" dirty="0"/>
              <a:t>safety information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Help people do tasks properly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But they are used in </a:t>
            </a:r>
            <a:r>
              <a:rPr lang="en-US" b="1" dirty="0"/>
              <a:t>different places </a:t>
            </a:r>
            <a:r>
              <a:rPr lang="en-US" dirty="0"/>
              <a:t>and </a:t>
            </a:r>
            <a:r>
              <a:rPr lang="en-US" b="1" dirty="0"/>
              <a:t>different reasons</a:t>
            </a:r>
            <a:r>
              <a:rPr lang="en-US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Safe Operating Procedures </a:t>
            </a:r>
            <a:r>
              <a:rPr lang="en-US" sz="1600" dirty="0"/>
              <a:t>are used in </a:t>
            </a:r>
            <a:r>
              <a:rPr lang="en-US" sz="1600" b="1" dirty="0"/>
              <a:t>schools</a:t>
            </a:r>
            <a:r>
              <a:rPr lang="en-US" sz="1600" dirty="0"/>
              <a:t> to focus on </a:t>
            </a:r>
            <a:r>
              <a:rPr lang="en-US" sz="1600" b="1" dirty="0"/>
              <a:t>safety first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Standard Operating Procedures</a:t>
            </a:r>
            <a:r>
              <a:rPr lang="en-US" sz="1600" dirty="0"/>
              <a:t> are used in </a:t>
            </a:r>
            <a:r>
              <a:rPr lang="en-US" sz="1600" b="1" dirty="0"/>
              <a:t>workplaces</a:t>
            </a:r>
            <a:r>
              <a:rPr lang="en-US" sz="1600" dirty="0"/>
              <a:t> to focus on </a:t>
            </a:r>
            <a:r>
              <a:rPr lang="en-US" sz="1600" b="1" dirty="0"/>
              <a:t>doing the job the same way every time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14" name="Picture Placeholder 15">
            <a:extLst>
              <a:ext uri="{FF2B5EF4-FFF2-40B4-BE49-F238E27FC236}">
                <a16:creationId xmlns:a16="http://schemas.microsoft.com/office/drawing/2014/main" id="{F39572CB-CC25-C6B7-6276-089D1F98796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2738" y="0"/>
            <a:ext cx="4259262" cy="656113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5E26FE8E-65F1-B963-0263-3B7E3B951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7448171" cy="524553"/>
          </a:xfrm>
        </p:spPr>
        <p:txBody>
          <a:bodyPr/>
          <a:lstStyle/>
          <a:p>
            <a:r>
              <a:rPr lang="en-US" dirty="0"/>
              <a:t>Safe vs Standard Operating Procedures</a:t>
            </a:r>
          </a:p>
        </p:txBody>
      </p:sp>
    </p:spTree>
    <p:extLst>
      <p:ext uri="{BB962C8B-B14F-4D97-AF65-F5344CB8AC3E}">
        <p14:creationId xmlns:p14="http://schemas.microsoft.com/office/powerpoint/2010/main" val="4112893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9321BC-9180-3C50-5440-968664168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DF7486B9-7822-1446-1068-1BEDD25EFAB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82DDC0FC-F116-2D86-2605-8CD77F7BB4E5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69ABDB-E801-CA08-2273-70DF27510D5D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EF197A-DF01-A58A-D72F-3094986737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A00565CF-48EA-BCE9-94A6-898830D07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7385653" cy="524553"/>
          </a:xfrm>
        </p:spPr>
        <p:txBody>
          <a:bodyPr/>
          <a:lstStyle/>
          <a:p>
            <a:r>
              <a:rPr lang="en-US" dirty="0"/>
              <a:t>Safe vs Standard Operating Procedures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0C6D53-F98D-EA4C-0483-0BF1B8BA51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5687" y="1707141"/>
            <a:ext cx="6628392" cy="609398"/>
          </a:xfrm>
        </p:spPr>
        <p:txBody>
          <a:bodyPr/>
          <a:lstStyle/>
          <a:p>
            <a:r>
              <a:rPr lang="en-US" dirty="0"/>
              <a:t>Shared Components of Safe and Standard Operating Procedures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119DDA8A-7687-E875-9692-D1DA890346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578927"/>
              </p:ext>
            </p:extLst>
          </p:nvPr>
        </p:nvGraphicFramePr>
        <p:xfrm>
          <a:off x="1055686" y="2347767"/>
          <a:ext cx="6808154" cy="42142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016698">
                  <a:extLst>
                    <a:ext uri="{9D8B030D-6E8A-4147-A177-3AD203B41FA5}">
                      <a16:colId xmlns:a16="http://schemas.microsoft.com/office/drawing/2014/main" val="1084752620"/>
                    </a:ext>
                  </a:extLst>
                </a:gridCol>
                <a:gridCol w="4791456">
                  <a:extLst>
                    <a:ext uri="{9D8B030D-6E8A-4147-A177-3AD203B41FA5}">
                      <a16:colId xmlns:a16="http://schemas.microsoft.com/office/drawing/2014/main" val="1474768804"/>
                    </a:ext>
                  </a:extLst>
                </a:gridCol>
              </a:tblGrid>
              <a:tr h="301782">
                <a:tc>
                  <a:txBody>
                    <a:bodyPr/>
                    <a:lstStyle/>
                    <a:p>
                      <a:r>
                        <a:rPr lang="en-US" sz="1400" dirty="0"/>
                        <a:t>Component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Why It Is Included in Both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402828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chemeClr val="tx2"/>
                          </a:solidFill>
                        </a:rPr>
                        <a:t>Title &amp; Purpose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b="0" dirty="0">
                          <a:solidFill>
                            <a:schemeClr val="tx2"/>
                          </a:solidFill>
                        </a:rPr>
                        <a:t>Clearly states what the procedure is for and why it matters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5130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2"/>
                          </a:solidFill>
                        </a:rPr>
                        <a:t>Step-by-step Instructions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2"/>
                          </a:solidFill>
                        </a:rPr>
                        <a:t>Guides the user through the task in a clear, logical order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3976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2"/>
                          </a:solidFill>
                        </a:rPr>
                        <a:t>Required Equipment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2"/>
                          </a:solidFill>
                        </a:rPr>
                        <a:t>Lists tools or materials needed to complete the task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  <a:tr h="4028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2"/>
                          </a:solidFill>
                        </a:rPr>
                        <a:t>Roles &amp; Responsibilities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2"/>
                          </a:solidFill>
                        </a:rPr>
                        <a:t>Explains who should do what – helps with accountability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3370433"/>
                  </a:ext>
                </a:extLst>
              </a:tr>
              <a:tr h="5130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2"/>
                          </a:solidFill>
                        </a:rPr>
                        <a:t>Safety Precautions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2"/>
                          </a:solidFill>
                        </a:rPr>
                        <a:t>Highlights risks and how to avoid them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2"/>
                          </a:solidFill>
                        </a:rPr>
                        <a:t>(especially in Safe OPs)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9485241"/>
                  </a:ext>
                </a:extLst>
              </a:tr>
              <a:tr h="5130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2"/>
                          </a:solidFill>
                        </a:rPr>
                        <a:t>PPE Required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2"/>
                          </a:solidFill>
                        </a:rPr>
                        <a:t>Lists personal safety gear needed to protect users during the task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7247870"/>
                  </a:ext>
                </a:extLst>
              </a:tr>
              <a:tr h="5130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2"/>
                          </a:solidFill>
                        </a:rPr>
                        <a:t>Training Required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2"/>
                          </a:solidFill>
                        </a:rPr>
                        <a:t>States who is allowed to perform the task and what they must know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9951600"/>
                  </a:ext>
                </a:extLst>
              </a:tr>
              <a:tr h="4028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2"/>
                          </a:solidFill>
                        </a:rPr>
                        <a:t>Review &amp; Approved Info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2"/>
                          </a:solidFill>
                        </a:rPr>
                        <a:t>Shows who created or approved the procedure and when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43276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05105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100AD3-7119-0CAF-7D1B-A6B5172A58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1BD5BD-2AA5-06CF-AA50-5BE1485860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3165720"/>
          </a:xfrm>
        </p:spPr>
        <p:txBody>
          <a:bodyPr/>
          <a:lstStyle/>
          <a:p>
            <a:r>
              <a:rPr lang="en-US" b="1" dirty="0"/>
              <a:t>Example: </a:t>
            </a:r>
          </a:p>
          <a:p>
            <a:r>
              <a:rPr lang="en-US" dirty="0"/>
              <a:t>Drill Press SOP template (</a:t>
            </a:r>
            <a:r>
              <a:rPr lang="en-AU" dirty="0">
                <a:hlinkClick r:id="rId3"/>
              </a:rPr>
              <a:t>Equipment and machinery resources</a:t>
            </a:r>
            <a:r>
              <a:rPr lang="en-US" dirty="0"/>
              <a:t>)</a:t>
            </a:r>
          </a:p>
          <a:p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[Replace with local area’s SOP to make it relevant for the students]</a:t>
            </a:r>
          </a:p>
          <a:p>
            <a:endParaRPr lang="en-US" sz="1600" b="1" dirty="0">
              <a:solidFill>
                <a:srgbClr val="FF0000"/>
              </a:solidFill>
            </a:endParaRPr>
          </a:p>
          <a:p>
            <a:r>
              <a:rPr lang="en-US" sz="1600" b="1" dirty="0"/>
              <a:t>Key</a:t>
            </a:r>
            <a:r>
              <a:rPr lang="en-US" b="1" dirty="0"/>
              <a:t> steps: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PPE </a:t>
            </a:r>
            <a:r>
              <a:rPr lang="en-US" sz="1600" dirty="0"/>
              <a:t>– wear correct gear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Pre-Use Checks </a:t>
            </a:r>
            <a:r>
              <a:rPr lang="en-US" sz="1600" dirty="0"/>
              <a:t>– e.g. inspect tool or equipment for damage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Operating </a:t>
            </a:r>
            <a:r>
              <a:rPr lang="en-US" dirty="0"/>
              <a:t>– follow the instructions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Clean-up </a:t>
            </a:r>
            <a:r>
              <a:rPr lang="en-US" sz="1600" dirty="0"/>
              <a:t>– clean the tool or equipment after finishing</a:t>
            </a:r>
          </a:p>
        </p:txBody>
      </p:sp>
      <p:pic>
        <p:nvPicPr>
          <p:cNvPr id="16" name="Picture Placeholder 15" descr="A person's hand pointing at a risk assessment chart&#10;&#10;AI-generated content may be incorrect.">
            <a:extLst>
              <a:ext uri="{FF2B5EF4-FFF2-40B4-BE49-F238E27FC236}">
                <a16:creationId xmlns:a16="http://schemas.microsoft.com/office/drawing/2014/main" id="{555C136F-DA72-89D7-3A0E-48110DFB055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11AFB0D-F132-6270-FEED-9670D908F022}"/>
              </a:ext>
            </a:extLst>
          </p:cNvPr>
          <p:cNvSpPr/>
          <p:nvPr/>
        </p:nvSpPr>
        <p:spPr>
          <a:xfrm>
            <a:off x="7932738" y="-4254"/>
            <a:ext cx="4259262" cy="6561138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Picture 7" descr="A close-up of a safety check list&#10;&#10;AI-generated content may be incorrect.">
            <a:extLst>
              <a:ext uri="{FF2B5EF4-FFF2-40B4-BE49-F238E27FC236}">
                <a16:creationId xmlns:a16="http://schemas.microsoft.com/office/drawing/2014/main" id="{061AB64F-5BF9-91C3-89C3-53C066FB0B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5369" y="-12762"/>
            <a:ext cx="4246631" cy="6395529"/>
          </a:xfrm>
          <a:prstGeom prst="rect">
            <a:avLst/>
          </a:prstGeom>
        </p:spPr>
      </p:pic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23454E2D-930C-87F6-F96A-8D132BE21A9C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798512-B39E-2BE8-3509-1B3EAAC2C04B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AF80B3-9371-5433-92E3-1E905724CF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678FFE7B-DF9A-1E18-EC00-D2D768B57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529649" cy="524553"/>
          </a:xfrm>
        </p:spPr>
        <p:txBody>
          <a:bodyPr/>
          <a:lstStyle/>
          <a:p>
            <a:r>
              <a:rPr lang="en-US" dirty="0"/>
              <a:t>Safe Operating Procedures (SOPs)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13D545D-3408-4C47-8964-68A7AAA0B9A6}"/>
              </a:ext>
            </a:extLst>
          </p:cNvPr>
          <p:cNvSpPr/>
          <p:nvPr/>
        </p:nvSpPr>
        <p:spPr>
          <a:xfrm>
            <a:off x="8012784" y="1947184"/>
            <a:ext cx="4179216" cy="279449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Replace this with your school’s SOP to make it more relevant for the students</a:t>
            </a:r>
          </a:p>
        </p:txBody>
      </p:sp>
    </p:spTree>
    <p:extLst>
      <p:ext uri="{BB962C8B-B14F-4D97-AF65-F5344CB8AC3E}">
        <p14:creationId xmlns:p14="http://schemas.microsoft.com/office/powerpoint/2010/main" val="25786090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9ADF5F-3D34-5894-DD26-5188F1873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8EC42A-D3FE-C078-3F59-908A60CB4E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As a learner in a practical workshop: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BF3A65-7DA0-C0A9-2CB3-09A2FE7359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2815881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Follow all instructions </a:t>
            </a:r>
            <a:r>
              <a:rPr lang="en-US" dirty="0"/>
              <a:t>precisely at all times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Stay alert </a:t>
            </a:r>
            <a:r>
              <a:rPr lang="en-US" dirty="0"/>
              <a:t>– look after yourself and others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Only use equipment after being </a:t>
            </a:r>
            <a:r>
              <a:rPr lang="en-US" b="1" dirty="0"/>
              <a:t>trained and signed off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Report all incidents </a:t>
            </a:r>
            <a:r>
              <a:rPr lang="en-US" dirty="0"/>
              <a:t>or unsafe </a:t>
            </a:r>
            <a:r>
              <a:rPr lang="en-US" dirty="0" err="1"/>
              <a:t>behaviour</a:t>
            </a:r>
            <a:r>
              <a:rPr lang="en-US" dirty="0"/>
              <a:t> immediately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Keep benches </a:t>
            </a:r>
            <a:r>
              <a:rPr lang="en-US" b="1" dirty="0"/>
              <a:t>clean</a:t>
            </a:r>
            <a:r>
              <a:rPr lang="en-US" dirty="0"/>
              <a:t> and tools returned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Be respectful </a:t>
            </a:r>
            <a:r>
              <a:rPr lang="en-US" dirty="0"/>
              <a:t>– tools, space, people</a:t>
            </a:r>
          </a:p>
          <a:p>
            <a:endParaRPr lang="en-US" dirty="0"/>
          </a:p>
          <a:p>
            <a:r>
              <a:rPr lang="en-US" i="1" dirty="0">
                <a:solidFill>
                  <a:srgbClr val="030083"/>
                </a:solidFill>
              </a:rPr>
              <a:t>Y</a:t>
            </a:r>
            <a:r>
              <a:rPr lang="en-US" sz="1600" i="1" dirty="0">
                <a:solidFill>
                  <a:srgbClr val="030083"/>
                </a:solidFill>
              </a:rPr>
              <a:t>ou are responsible for your own safety – and the safety of others.</a:t>
            </a:r>
            <a:endParaRPr lang="en-US" i="1" dirty="0">
              <a:solidFill>
                <a:srgbClr val="030083"/>
              </a:solidFill>
            </a:endParaRP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A3D80675-FE91-79A7-3B25-628ADCC194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2738" y="0"/>
            <a:ext cx="4259262" cy="656113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E5F79585-E3D9-10C0-673D-22E5A0BB6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4673372" cy="524553"/>
          </a:xfrm>
        </p:spPr>
        <p:txBody>
          <a:bodyPr/>
          <a:lstStyle/>
          <a:p>
            <a:r>
              <a:rPr lang="en-US" dirty="0"/>
              <a:t>Student Responsibilities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EFA38517-174C-F9DF-045B-8210B0E3BFEC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B74E1E-469F-F2C4-9486-ACC973EB6039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1389C62-AF7D-4612-33FA-D67F3BDAEC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906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B5D4A-A78B-8350-C731-CE35910D6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F3F14B-420B-0100-0F4C-B008DF3943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423883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Link to assessments: Unit A tasks involve</a:t>
            </a:r>
            <a:r>
              <a:rPr lang="en-US" b="1" dirty="0"/>
              <a:t> measuring, marking out, cutting, drilling, turning, filing, tapping, and assembling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Each task has potential risks – </a:t>
            </a:r>
            <a:r>
              <a:rPr lang="en-US" b="1" dirty="0"/>
              <a:t>rotating machinery, sharp tools, swarf, and noise</a:t>
            </a:r>
            <a:r>
              <a:rPr lang="en-US" dirty="0"/>
              <a:t> - so safety must be planned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Projects will require you to: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2"/>
                </a:solidFill>
              </a:rPr>
              <a:t>Plan </a:t>
            </a:r>
            <a:r>
              <a:rPr lang="en-US" sz="1600" dirty="0">
                <a:solidFill>
                  <a:schemeClr val="tx2"/>
                </a:solidFill>
              </a:rPr>
              <a:t>– assess hazards, check machine setup, and prepare tools and materials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2"/>
                </a:solidFill>
              </a:rPr>
              <a:t>Use PPE correctly </a:t>
            </a:r>
            <a:r>
              <a:rPr lang="en-US" sz="1600" dirty="0">
                <a:solidFill>
                  <a:schemeClr val="tx2"/>
                </a:solidFill>
              </a:rPr>
              <a:t>-  safety glasses, hearing protection, gloves, steel-capped boots, and fitted clothing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2"/>
                </a:solidFill>
              </a:rPr>
              <a:t>Choose the right tool for the job </a:t>
            </a:r>
            <a:r>
              <a:rPr lang="en-US" sz="1600" dirty="0">
                <a:solidFill>
                  <a:schemeClr val="tx2"/>
                </a:solidFill>
              </a:rPr>
              <a:t>– lathe, drill press, hand tools, measuring instruments, and vices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2"/>
                </a:solidFill>
              </a:rPr>
              <a:t>Reflection on what went well </a:t>
            </a:r>
            <a:r>
              <a:rPr lang="en-US" sz="1600" dirty="0">
                <a:solidFill>
                  <a:schemeClr val="tx2"/>
                </a:solidFill>
              </a:rPr>
              <a:t>– </a:t>
            </a:r>
            <a:r>
              <a:rPr lang="en-US" sz="1600" b="1" dirty="0">
                <a:solidFill>
                  <a:schemeClr val="tx2"/>
                </a:solidFill>
              </a:rPr>
              <a:t>and what could be safer </a:t>
            </a:r>
            <a:r>
              <a:rPr lang="en-US" sz="1600" dirty="0">
                <a:solidFill>
                  <a:schemeClr val="tx2"/>
                </a:solidFill>
              </a:rPr>
              <a:t>– improve technique, accuracy, and safety awareness</a:t>
            </a:r>
          </a:p>
          <a:p>
            <a:endParaRPr lang="en-US" dirty="0"/>
          </a:p>
          <a:p>
            <a:r>
              <a:rPr lang="en-US" sz="1600" i="1" dirty="0">
                <a:solidFill>
                  <a:srgbClr val="030083"/>
                </a:solidFill>
              </a:rPr>
              <a:t>This is where learning gets real – on the tools, safely and confidently.</a:t>
            </a:r>
            <a:endParaRPr lang="en-US" i="1" dirty="0">
              <a:solidFill>
                <a:srgbClr val="030083"/>
              </a:solidFill>
            </a:endParaRP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4440C3F0-B667-EE3B-09AC-1597795699F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2738" y="0"/>
            <a:ext cx="4259262" cy="656113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0D3B67-C8FE-E977-B6C3-196D41AF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4686453" cy="524553"/>
          </a:xfrm>
        </p:spPr>
        <p:txBody>
          <a:bodyPr/>
          <a:lstStyle/>
          <a:p>
            <a:r>
              <a:rPr lang="en-US" dirty="0"/>
              <a:t>WHS in Practice - Unit A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65EFF47-EC21-AE3B-E1EB-3CE5C40D841F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922AA5D-31A1-711E-68C4-287E7E6BAC14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B9DBC2A-8D18-0493-3A77-570F40CB0A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838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8802B-638F-9617-7FE3-BE314E9D26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4E1B73-1DBB-BB7A-95D2-F39950401AD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You must first: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47E14C-FD8D-E70D-B1B3-348ED3A560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3037480"/>
          </a:xfrm>
        </p:spPr>
        <p:txBody>
          <a:bodyPr/>
          <a:lstStyle/>
          <a:p>
            <a:pPr marL="342900" indent="-342900">
              <a:buSzPct val="100000"/>
              <a:buFont typeface="+mj-lt"/>
              <a:buAutoNum type="arabicPeriod"/>
            </a:pPr>
            <a:r>
              <a:rPr lang="en-US" dirty="0"/>
              <a:t>Complete the </a:t>
            </a:r>
            <a:r>
              <a:rPr lang="en-US" b="1" dirty="0"/>
              <a:t>General Workshop Safety Induction</a:t>
            </a:r>
          </a:p>
          <a:p>
            <a:pPr marL="342900" indent="-342900">
              <a:buSzPct val="100000"/>
              <a:buFont typeface="+mj-lt"/>
              <a:buAutoNum type="arabicPeriod"/>
            </a:pPr>
            <a:r>
              <a:rPr lang="en-US" dirty="0"/>
              <a:t>Complete the </a:t>
            </a:r>
            <a:r>
              <a:rPr lang="en-US" b="1" dirty="0"/>
              <a:t>equipment-specific safety training and induction</a:t>
            </a:r>
          </a:p>
          <a:p>
            <a:pPr marL="342900" indent="-342900">
              <a:buSzPct val="100000"/>
              <a:buFont typeface="+mj-lt"/>
              <a:buAutoNum type="arabicPeriod"/>
            </a:pPr>
            <a:r>
              <a:rPr lang="en-US" dirty="0"/>
              <a:t>Pass any required </a:t>
            </a:r>
            <a:r>
              <a:rPr lang="en-US" b="1" dirty="0"/>
              <a:t>quiz, test, or safety checklist</a:t>
            </a:r>
          </a:p>
          <a:p>
            <a:pPr marL="342900" indent="-342900">
              <a:buSzPct val="100000"/>
              <a:buFont typeface="+mj-lt"/>
              <a:buAutoNum type="arabicPeriod"/>
            </a:pPr>
            <a:r>
              <a:rPr lang="en-US" dirty="0"/>
              <a:t>Show correct use of </a:t>
            </a:r>
            <a:r>
              <a:rPr lang="en-US" b="1" dirty="0"/>
              <a:t>PPE and safe practices</a:t>
            </a:r>
          </a:p>
          <a:p>
            <a:pPr marL="342900" indent="-342900">
              <a:buSzPct val="100000"/>
              <a:buFont typeface="+mj-lt"/>
              <a:buAutoNum type="arabicPeriod"/>
            </a:pPr>
            <a:r>
              <a:rPr lang="en-US" dirty="0"/>
              <a:t>Get </a:t>
            </a:r>
            <a:r>
              <a:rPr lang="en-US" b="1" dirty="0"/>
              <a:t>signed off by your teacher </a:t>
            </a:r>
            <a:r>
              <a:rPr lang="en-US" dirty="0"/>
              <a:t>as ready to use equipment safely</a:t>
            </a:r>
          </a:p>
          <a:p>
            <a:endParaRPr lang="en-US" dirty="0"/>
          </a:p>
          <a:p>
            <a:r>
              <a:rPr lang="en-US" dirty="0">
                <a:solidFill>
                  <a:srgbClr val="030083"/>
                </a:solidFill>
              </a:rPr>
              <a:t>🚫NEVER use any equipment on your own unless your teacher has given you permission.</a:t>
            </a:r>
          </a:p>
          <a:p>
            <a:endParaRPr lang="en-US" dirty="0"/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22D1496F-BC37-7A4D-0811-91C27FBD3A8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32738" y="0"/>
            <a:ext cx="4259262" cy="656113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E505809-4A29-2D29-5C13-48347FE68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925253" cy="524553"/>
          </a:xfrm>
        </p:spPr>
        <p:txBody>
          <a:bodyPr/>
          <a:lstStyle/>
          <a:p>
            <a:r>
              <a:rPr lang="en-US" dirty="0"/>
              <a:t>Before You Use Any Equipment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42ACBCE6-973E-5B43-55FF-A200F1B848CC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4D90A01-1F46-D8BF-5FF7-09B7430A5576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DA311D3-E3C8-0B0C-BD49-7365AECE48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824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BA247F-B2F4-3FF1-38E0-C2695A1E5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1665A08B-F7B3-4270-9C4A-46A92A7D88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88163" y="0"/>
            <a:ext cx="5303837" cy="68049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BB803208-C1C8-4247-E836-F1CE2EFA9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4465559" cy="524553"/>
          </a:xfrm>
        </p:spPr>
        <p:txBody>
          <a:bodyPr/>
          <a:lstStyle/>
          <a:p>
            <a:r>
              <a:rPr lang="en-US" dirty="0"/>
              <a:t>MODULE 2 OVERVIEW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1489E28A-27EE-FD7B-BBB4-A198C92058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97533" y="1702904"/>
            <a:ext cx="6877052" cy="304699"/>
          </a:xfrm>
        </p:spPr>
        <p:txBody>
          <a:bodyPr wrap="non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>
                <a:solidFill>
                  <a:schemeClr val="accent3"/>
                </a:solidFill>
              </a:rPr>
              <a:t>ACTIVITIES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45807FF-C65F-2B23-0F30-B1B2589A273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97534" y="2014781"/>
            <a:ext cx="4273550" cy="2143902"/>
          </a:xfr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2"/>
                </a:solidFill>
              </a:rPr>
              <a:t>2.1 Safety Quiz</a:t>
            </a:r>
          </a:p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2"/>
                </a:solidFill>
              </a:rPr>
              <a:t>2.2 Workshop Induction Sign-Off + Tour and Safety Worksheet</a:t>
            </a:r>
          </a:p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2"/>
                </a:solidFill>
              </a:rPr>
              <a:t>2.3 Hazard ID &amp; Risk Matrix Worksheet</a:t>
            </a:r>
          </a:p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2"/>
                </a:solidFill>
              </a:rPr>
              <a:t>2.4 Tool ID &amp; Safety Station Rotations</a:t>
            </a:r>
          </a:p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2"/>
                </a:solidFill>
              </a:rPr>
              <a:t>2.5 WHS Quiz (Assessment)</a:t>
            </a:r>
          </a:p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2"/>
                </a:solidFill>
              </a:rPr>
              <a:t>2.6 Housekeeping Station Rotations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24D994DF-3D7E-4E37-1A36-0B70B97AE9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235499"/>
              </p:ext>
            </p:extLst>
          </p:nvPr>
        </p:nvGraphicFramePr>
        <p:xfrm>
          <a:off x="1055939" y="1702905"/>
          <a:ext cx="5620577" cy="43931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650885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  <a:gridCol w="2220178">
                  <a:extLst>
                    <a:ext uri="{9D8B030D-6E8A-4147-A177-3AD203B41FA5}">
                      <a16:colId xmlns:a16="http://schemas.microsoft.com/office/drawing/2014/main" val="395044347"/>
                    </a:ext>
                  </a:extLst>
                </a:gridCol>
                <a:gridCol w="2749514">
                  <a:extLst>
                    <a:ext uri="{9D8B030D-6E8A-4147-A177-3AD203B41FA5}">
                      <a16:colId xmlns:a16="http://schemas.microsoft.com/office/drawing/2014/main" val="3056299866"/>
                    </a:ext>
                  </a:extLst>
                </a:gridCol>
              </a:tblGrid>
              <a:tr h="674600">
                <a:tc>
                  <a:txBody>
                    <a:bodyPr/>
                    <a:lstStyle/>
                    <a:p>
                      <a:r>
                        <a:rPr lang="en-US" sz="1600" dirty="0"/>
                        <a:t>Les-son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Focus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Goal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2.1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Risk, PPE &amp; SOPs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Understand how safety works and its importance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2.2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Workshop Tour &amp; Safety Zones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Identify safe areas, signage, and emergency gear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2.3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Hazard ID &amp; Risk Matrix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Assess risk and choose effective controls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2.4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Tool ID &amp; Peer Teaching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Match tools with name and </a:t>
                      </a:r>
                      <a:r>
                        <a:rPr lang="en-US" sz="1600">
                          <a:solidFill>
                            <a:schemeClr val="tx2"/>
                          </a:solidFill>
                        </a:rPr>
                        <a:t>safe handling</a:t>
                      </a:r>
                      <a:endParaRPr 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33704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2.5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WHS Quiz &amp; Logbook Practice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Prove your safety knowledge and record procedures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77397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2.6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Housekeeping &amp; Waste Management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Learn how to clean up safely and prevent hazards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584284"/>
                  </a:ext>
                </a:extLst>
              </a:tr>
            </a:tbl>
          </a:graphicData>
        </a:graphic>
      </p:graphicFrame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553838C6-8EA0-598E-4FD7-8DB4FA65CFA6}"/>
              </a:ext>
            </a:extLst>
          </p:cNvPr>
          <p:cNvSpPr txBox="1">
            <a:spLocks/>
          </p:cNvSpPr>
          <p:nvPr/>
        </p:nvSpPr>
        <p:spPr>
          <a:xfrm>
            <a:off x="7697533" y="4601099"/>
            <a:ext cx="1461939" cy="2492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>
                <a:solidFill>
                  <a:schemeClr val="accent3"/>
                </a:solidFill>
              </a:rPr>
              <a:t>RESOURCES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ED648550-DC39-2681-30BB-85EA6C97D871}"/>
              </a:ext>
            </a:extLst>
          </p:cNvPr>
          <p:cNvSpPr txBox="1">
            <a:spLocks/>
          </p:cNvSpPr>
          <p:nvPr/>
        </p:nvSpPr>
        <p:spPr>
          <a:xfrm>
            <a:off x="7714995" y="4808849"/>
            <a:ext cx="3455987" cy="1627863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2"/>
                </a:solidFill>
              </a:rPr>
              <a:t>Worksheets</a:t>
            </a:r>
          </a:p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2"/>
                </a:solidFill>
              </a:rPr>
              <a:t>Risk Assessments</a:t>
            </a:r>
          </a:p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2"/>
                </a:solidFill>
              </a:rPr>
              <a:t>SOPs</a:t>
            </a:r>
          </a:p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2"/>
                </a:solidFill>
              </a:rPr>
              <a:t>PPEs</a:t>
            </a:r>
          </a:p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2"/>
                </a:solidFill>
              </a:rPr>
              <a:t>Tools &amp; Materials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EAB0E5E-1F48-926C-544C-FABD36F82B04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CA89B0-CD52-8368-F15C-94DAD3471C5B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EE1170A-1450-AE69-BCF0-3BB82EFEE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386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888B6A-324B-148F-4F25-83DE0AF2F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D65B3B-4106-A605-3D7C-4586769D8B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5687" y="1707141"/>
            <a:ext cx="6877052" cy="304699"/>
          </a:xfrm>
        </p:spPr>
        <p:txBody>
          <a:bodyPr/>
          <a:lstStyle/>
          <a:p>
            <a:r>
              <a:rPr lang="en-US" dirty="0"/>
              <a:t>Before we enter the workshop next lesson: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912DD7-3B57-6084-CEDF-18C76FA58B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128491"/>
            <a:ext cx="6624638" cy="4086998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Enter only when supervised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Wear correct PPE at all times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 distractions – no phones or horseplay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 </a:t>
            </a:r>
            <a:r>
              <a:rPr lang="en-US" dirty="0" err="1"/>
              <a:t>jewellery</a:t>
            </a:r>
            <a:r>
              <a:rPr lang="en-US" dirty="0"/>
              <a:t> and loose clothing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Long hair tied back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Know where the emergency stop buttons/levers are located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Report damage, faults, or spills immediately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 tools and machines </a:t>
            </a:r>
            <a:r>
              <a:rPr lang="en-US" b="1" dirty="0"/>
              <a:t>only</a:t>
            </a:r>
            <a:r>
              <a:rPr lang="en-US" dirty="0"/>
              <a:t> after being trained and approved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Always clean your area before leaving</a:t>
            </a:r>
          </a:p>
          <a:p>
            <a:endParaRPr lang="en-US" dirty="0"/>
          </a:p>
          <a:p>
            <a:r>
              <a:rPr lang="en-US" i="1" dirty="0">
                <a:solidFill>
                  <a:srgbClr val="030083"/>
                </a:solidFill>
              </a:rPr>
              <a:t>Next lesson, we’ll do a full tour and talk through the complete set of rules in action</a:t>
            </a:r>
            <a:r>
              <a:rPr lang="en-US" b="1" i="1" dirty="0">
                <a:solidFill>
                  <a:srgbClr val="030083"/>
                </a:solidFill>
              </a:rPr>
              <a:t>.</a:t>
            </a:r>
          </a:p>
        </p:txBody>
      </p:sp>
      <p:pic>
        <p:nvPicPr>
          <p:cNvPr id="16" name="Picture Placeholder 15" descr="A person's hand pointing at a risk assessment chart&#10;&#10;AI-generated content may be incorrect.">
            <a:extLst>
              <a:ext uri="{FF2B5EF4-FFF2-40B4-BE49-F238E27FC236}">
                <a16:creationId xmlns:a16="http://schemas.microsoft.com/office/drawing/2014/main" id="{8556EA1E-F1EF-02A1-E7B6-6E0E6829EBE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51A86AB-47E4-50C3-CA58-FB0605B9823B}"/>
              </a:ext>
            </a:extLst>
          </p:cNvPr>
          <p:cNvSpPr/>
          <p:nvPr/>
        </p:nvSpPr>
        <p:spPr>
          <a:xfrm>
            <a:off x="7932738" y="-4254"/>
            <a:ext cx="4259262" cy="6561138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7352B08-21EA-363D-D52E-E6A1C399F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822486" cy="524553"/>
          </a:xfrm>
        </p:spPr>
        <p:txBody>
          <a:bodyPr/>
          <a:lstStyle/>
          <a:p>
            <a:r>
              <a:rPr lang="en-US" dirty="0"/>
              <a:t>Essential Workshop Rules (Preview)</a:t>
            </a:r>
          </a:p>
        </p:txBody>
      </p:sp>
      <p:pic>
        <p:nvPicPr>
          <p:cNvPr id="2" name="Picture 1" descr="A person sweeping the floor&#10;&#10;AI-generated content may be incorrect.">
            <a:extLst>
              <a:ext uri="{FF2B5EF4-FFF2-40B4-BE49-F238E27FC236}">
                <a16:creationId xmlns:a16="http://schemas.microsoft.com/office/drawing/2014/main" id="{EA837BCA-538F-CB88-7C2B-C78494D4DA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65637" y="4843934"/>
            <a:ext cx="1356912" cy="140617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A no cell phone sign&#10;&#10;AI-generated content may be incorrect.">
            <a:extLst>
              <a:ext uri="{FF2B5EF4-FFF2-40B4-BE49-F238E27FC236}">
                <a16:creationId xmlns:a16="http://schemas.microsoft.com/office/drawing/2014/main" id="{204ACEBC-4A03-392C-2784-3EE2D62F6B5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63661" y="2248943"/>
            <a:ext cx="1040864" cy="10408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A red and white sign with black text&#10;&#10;AI-generated content may be incorrect.">
            <a:extLst>
              <a:ext uri="{FF2B5EF4-FFF2-40B4-BE49-F238E27FC236}">
                <a16:creationId xmlns:a16="http://schemas.microsoft.com/office/drawing/2014/main" id="{3C5DFB8F-F46F-3641-4798-F3F168F0346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6817" y="143750"/>
            <a:ext cx="2530241" cy="1098125"/>
          </a:xfrm>
          <a:prstGeom prst="rect">
            <a:avLst/>
          </a:prstGeom>
        </p:spPr>
      </p:pic>
      <p:pic>
        <p:nvPicPr>
          <p:cNvPr id="22" name="Picture 21" descr="A red circle with black and white symbol with two people in the middle&#10;&#10;AI-generated content may be incorrect.">
            <a:extLst>
              <a:ext uri="{FF2B5EF4-FFF2-40B4-BE49-F238E27FC236}">
                <a16:creationId xmlns:a16="http://schemas.microsoft.com/office/drawing/2014/main" id="{37C8DDFA-78B2-433E-34A7-8D8E6FC7A8C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34827" y="2270697"/>
            <a:ext cx="1015490" cy="99735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26349E8-1BC8-5E6A-6960-E6B81469CF49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6512" y="4812721"/>
            <a:ext cx="2046987" cy="1406179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37DD36E-806E-ACF1-093C-53090F452CDB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BC3840-DE37-6A7A-249F-5867C5DE92EB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74D74-481E-61AA-D405-4E8DE12AE40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pic>
        <p:nvPicPr>
          <p:cNvPr id="11" name="Picture 10" descr="A close-up of a sign&#10;&#10;AI-generated content may be incorrect.">
            <a:extLst>
              <a:ext uri="{FF2B5EF4-FFF2-40B4-BE49-F238E27FC236}">
                <a16:creationId xmlns:a16="http://schemas.microsoft.com/office/drawing/2014/main" id="{C0993ABB-7777-F235-3CF6-31CDFE6303D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0557" y="3429000"/>
            <a:ext cx="1794651" cy="1218952"/>
          </a:xfrm>
          <a:prstGeom prst="rect">
            <a:avLst/>
          </a:prstGeom>
        </p:spPr>
      </p:pic>
      <p:pic>
        <p:nvPicPr>
          <p:cNvPr id="12" name="Picture 11" descr="A blue and white sign with white text&#10;&#10;AI-generated content may be incorrect.">
            <a:extLst>
              <a:ext uri="{FF2B5EF4-FFF2-40B4-BE49-F238E27FC236}">
                <a16:creationId xmlns:a16="http://schemas.microsoft.com/office/drawing/2014/main" id="{2E53EB21-E8FF-CBAA-AE26-D398320AE75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63661" y="1260901"/>
            <a:ext cx="1000463" cy="1009308"/>
          </a:xfrm>
          <a:prstGeom prst="rect">
            <a:avLst/>
          </a:prstGeom>
        </p:spPr>
      </p:pic>
      <p:pic>
        <p:nvPicPr>
          <p:cNvPr id="14" name="Picture 13" descr="A blue and white sign with white text&#10;&#10;AI-generated content may be incorrect.">
            <a:extLst>
              <a:ext uri="{FF2B5EF4-FFF2-40B4-BE49-F238E27FC236}">
                <a16:creationId xmlns:a16="http://schemas.microsoft.com/office/drawing/2014/main" id="{2993B1FE-AE5E-3E9B-2FFE-807FBED18B1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51809" y="1272050"/>
            <a:ext cx="1000463" cy="1009308"/>
          </a:xfrm>
          <a:prstGeom prst="rect">
            <a:avLst/>
          </a:prstGeom>
        </p:spPr>
      </p:pic>
      <p:pic>
        <p:nvPicPr>
          <p:cNvPr id="15" name="Picture 14" descr="A blue and white sign with white text&#10;&#10;AI-generated content may be incorrect.">
            <a:extLst>
              <a:ext uri="{FF2B5EF4-FFF2-40B4-BE49-F238E27FC236}">
                <a16:creationId xmlns:a16="http://schemas.microsoft.com/office/drawing/2014/main" id="{B35CD3CA-7D74-CF11-DAE7-55548A62562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43675" y="1272050"/>
            <a:ext cx="1000463" cy="1009308"/>
          </a:xfrm>
          <a:prstGeom prst="rect">
            <a:avLst/>
          </a:prstGeom>
        </p:spPr>
      </p:pic>
      <p:pic>
        <p:nvPicPr>
          <p:cNvPr id="17" name="Picture 16" descr="A yellow sign with a hand and a button&#10;&#10;AI-generated content may be incorrect.">
            <a:extLst>
              <a:ext uri="{FF2B5EF4-FFF2-40B4-BE49-F238E27FC236}">
                <a16:creationId xmlns:a16="http://schemas.microsoft.com/office/drawing/2014/main" id="{4E2D5738-B93B-301D-DA0D-DEC81D716873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66406" y="3488224"/>
            <a:ext cx="1167093" cy="11618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65CBEED-3F38-ADDD-9910-25B891946EC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1720" y="2281358"/>
            <a:ext cx="944375" cy="944375"/>
          </a:xfrm>
          <a:prstGeom prst="rect">
            <a:avLst/>
          </a:prstGeom>
        </p:spPr>
      </p:pic>
      <p:pic>
        <p:nvPicPr>
          <p:cNvPr id="19" name="Picture 18" descr="A drawing of a person with her hands on her hair&#10;&#10;AI-generated content may be incorrect.">
            <a:extLst>
              <a:ext uri="{FF2B5EF4-FFF2-40B4-BE49-F238E27FC236}">
                <a16:creationId xmlns:a16="http://schemas.microsoft.com/office/drawing/2014/main" id="{AA000B88-6EC5-9806-8C70-413D6FC72986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63494" y="3531110"/>
            <a:ext cx="1229979" cy="9669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209965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4B6873-991D-091D-297B-B1F09B3DA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57AA5C-1B2D-8B0E-BCE6-E9F5C3716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300259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Purpose: </a:t>
            </a:r>
            <a:r>
              <a:rPr lang="en-US" dirty="0"/>
              <a:t>Test your understanding of SOPs and safe </a:t>
            </a:r>
            <a:r>
              <a:rPr lang="en-US" dirty="0" err="1"/>
              <a:t>behaviour</a:t>
            </a:r>
            <a:r>
              <a:rPr lang="en-US" dirty="0"/>
              <a:t> in the workshop.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Quiz Includes: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2"/>
                </a:solidFill>
              </a:rPr>
              <a:t>Scenario questions </a:t>
            </a:r>
            <a:r>
              <a:rPr lang="en-US" sz="1600" dirty="0">
                <a:solidFill>
                  <a:schemeClr val="tx2"/>
                </a:solidFill>
              </a:rPr>
              <a:t>- What’s the safest choice before using a machine?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2"/>
                </a:solidFill>
              </a:rPr>
              <a:t>Step ordering </a:t>
            </a:r>
            <a:r>
              <a:rPr lang="en-US" sz="1600" dirty="0">
                <a:solidFill>
                  <a:schemeClr val="tx2"/>
                </a:solidFill>
              </a:rPr>
              <a:t>– Can you sequence the correct SOP steps?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2"/>
                </a:solidFill>
              </a:rPr>
              <a:t>PPE &amp; hazards </a:t>
            </a:r>
            <a:r>
              <a:rPr lang="en-US" sz="1600" dirty="0">
                <a:solidFill>
                  <a:schemeClr val="tx2"/>
                </a:solidFill>
              </a:rPr>
              <a:t>– Know how to act when safety is at risk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2"/>
                </a:solidFill>
              </a:rPr>
              <a:t>Reflection</a:t>
            </a:r>
            <a:r>
              <a:rPr lang="en-US" sz="1600" dirty="0">
                <a:solidFill>
                  <a:schemeClr val="tx2"/>
                </a:solidFill>
              </a:rPr>
              <a:t> – Why are these steps important?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Duration: </a:t>
            </a:r>
            <a:r>
              <a:rPr lang="en-US" dirty="0"/>
              <a:t>20min</a:t>
            </a:r>
          </a:p>
          <a:p>
            <a:endParaRPr lang="en-US" dirty="0"/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BF0841C-1342-219D-FAB5-86D59176837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BA8496F-3472-801D-7255-A4B8F8C58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2276883" cy="524553"/>
          </a:xfrm>
        </p:spPr>
        <p:txBody>
          <a:bodyPr/>
          <a:lstStyle/>
          <a:p>
            <a:r>
              <a:rPr lang="en-US" dirty="0"/>
              <a:t>Safety Quiz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F6D2AF71-B41B-BD5C-8D8E-CF20238F1911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CDD8DB-1297-8EA1-85E2-36DF85925B52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B32FCE9-CCFC-C74C-1861-E8DF2364D7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805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3D67C-FE23-1353-1801-A349E14D1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A62FBA-5DDE-667F-C9E7-C434316206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4273716"/>
          </a:xfrm>
        </p:spPr>
        <p:txBody>
          <a:bodyPr/>
          <a:lstStyle/>
          <a:p>
            <a:r>
              <a:rPr lang="en-US" dirty="0"/>
              <a:t>In our next lesson, you’ll complete your workshop induction. This includes: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guided tour of the workshop so you know where everything 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Identifying emergency exits, assembly point, first aid kit, and fire extinguisher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Finding where PPE is stored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Noticing important signs, safety zones, and tool return areas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Learning how we clean up, store equipment, and maintain a safe workspace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Completing a Workshop Safety Checklist to confirm your understanding</a:t>
            </a:r>
          </a:p>
          <a:p>
            <a:endParaRPr lang="en-US" dirty="0"/>
          </a:p>
          <a:p>
            <a:r>
              <a:rPr lang="en-US" b="1" i="1" dirty="0">
                <a:solidFill>
                  <a:srgbClr val="030083"/>
                </a:solidFill>
              </a:rPr>
              <a:t>You’ll need to complete this induction before participating in any hands-on work.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EFEFC314-409B-D7B8-F44D-0B4DED4A997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F48AFF71-6797-25A7-94A8-E8C7F78E2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10217967" cy="524553"/>
          </a:xfrm>
        </p:spPr>
        <p:txBody>
          <a:bodyPr/>
          <a:lstStyle/>
          <a:p>
            <a:r>
              <a:rPr lang="en-US" dirty="0"/>
              <a:t>What Happens Next - Workshop Tour &amp; Safety Sign-Off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2D098993-267E-DCF5-7AE3-3CCFB905D79D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4540B48-018E-F69D-ADD4-D48450A2977F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9CA7A6-07E4-E444-C09C-EA0EC64D61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0881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D009FD-27AF-256B-B790-54A92EE31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29B500-6FE5-B2DF-72ED-EF9D94F0FD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12899" y="2027727"/>
            <a:ext cx="6210301" cy="237678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000" dirty="0"/>
              <a:t>What </a:t>
            </a:r>
            <a:r>
              <a:rPr lang="en-US" sz="2000" b="1" i="1" dirty="0"/>
              <a:t>hazard</a:t>
            </a:r>
            <a:r>
              <a:rPr lang="en-US" sz="2000" dirty="0"/>
              <a:t> and </a:t>
            </a:r>
            <a:r>
              <a:rPr lang="en-US" sz="2000" b="1" i="1" dirty="0"/>
              <a:t>risk</a:t>
            </a:r>
            <a:r>
              <a:rPr lang="en-US" sz="2000" dirty="0"/>
              <a:t> mean in the workshop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How safety signs help keep everyone informed and protected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How to identify common types of PPE (and when to use them)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Safe vs Standard Operating Procedures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E52B9DAA-1E70-79F1-4A3D-3DB0A8582DB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2738" y="0"/>
            <a:ext cx="4259262" cy="656113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886F8562-7E18-F685-C2B7-935D53DDD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4737620" cy="524553"/>
          </a:xfrm>
        </p:spPr>
        <p:txBody>
          <a:bodyPr/>
          <a:lstStyle/>
          <a:p>
            <a:r>
              <a:rPr lang="en-US" dirty="0"/>
              <a:t>What You Learned Today</a:t>
            </a:r>
          </a:p>
        </p:txBody>
      </p:sp>
      <p:pic>
        <p:nvPicPr>
          <p:cNvPr id="10" name="Picture 9" descr="A green check mark in a black square&#10;&#10;AI-generated content may be incorrect.">
            <a:extLst>
              <a:ext uri="{FF2B5EF4-FFF2-40B4-BE49-F238E27FC236}">
                <a16:creationId xmlns:a16="http://schemas.microsoft.com/office/drawing/2014/main" id="{1371B4E5-A630-BFE3-411B-F1AD51D294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687" y="2086172"/>
            <a:ext cx="406400" cy="406400"/>
          </a:xfrm>
          <a:prstGeom prst="rect">
            <a:avLst/>
          </a:prstGeom>
        </p:spPr>
      </p:pic>
      <p:pic>
        <p:nvPicPr>
          <p:cNvPr id="11" name="Picture 10" descr="A green check mark in a black square&#10;&#10;AI-generated content may be incorrect.">
            <a:extLst>
              <a:ext uri="{FF2B5EF4-FFF2-40B4-BE49-F238E27FC236}">
                <a16:creationId xmlns:a16="http://schemas.microsoft.com/office/drawing/2014/main" id="{FFD7CB70-37D3-BE4F-E6CD-53EA575A78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384" y="2566904"/>
            <a:ext cx="406400" cy="406400"/>
          </a:xfrm>
          <a:prstGeom prst="rect">
            <a:avLst/>
          </a:prstGeom>
        </p:spPr>
      </p:pic>
      <p:pic>
        <p:nvPicPr>
          <p:cNvPr id="12" name="Picture 11" descr="A green check mark in a black square&#10;&#10;AI-generated content may be incorrect.">
            <a:extLst>
              <a:ext uri="{FF2B5EF4-FFF2-40B4-BE49-F238E27FC236}">
                <a16:creationId xmlns:a16="http://schemas.microsoft.com/office/drawing/2014/main" id="{124935A0-1E4A-81E7-AE52-C9D2D8C33A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687" y="3280569"/>
            <a:ext cx="406400" cy="406400"/>
          </a:xfrm>
          <a:prstGeom prst="rect">
            <a:avLst/>
          </a:prstGeom>
        </p:spPr>
      </p:pic>
      <p:pic>
        <p:nvPicPr>
          <p:cNvPr id="13" name="Picture 12" descr="A green check mark in a black square&#10;&#10;AI-generated content may be incorrect.">
            <a:extLst>
              <a:ext uri="{FF2B5EF4-FFF2-40B4-BE49-F238E27FC236}">
                <a16:creationId xmlns:a16="http://schemas.microsoft.com/office/drawing/2014/main" id="{8997739C-AB85-B459-E459-E98FE2650B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687" y="4001388"/>
            <a:ext cx="406400" cy="406400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23ECBD2-A803-B0A5-4660-351F9DFAF4EB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81068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HAZARD ID &amp; RISK MATRIX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254AF22-6A49-4665-EDE2-730C2CE85253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AA256FF-B78E-07E6-B52D-942353EADD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8080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5C98FD-5E1B-B8EB-C2FB-649A87C6C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71FD45-4417-9220-AB23-9AD05D3CB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185972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QCAA Engineering Skills Syllabus: </a:t>
            </a:r>
            <a:r>
              <a:rPr lang="en-US" dirty="0">
                <a:hlinkClick r:id="rId3"/>
              </a:rPr>
              <a:t>Engineering Skills 2024 v1.2: Applied senior syllabus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WHS Australia: </a:t>
            </a:r>
            <a:r>
              <a:rPr lang="en-US" dirty="0">
                <a:hlinkClick r:id="rId4"/>
              </a:rPr>
              <a:t>www.safeworkaustralia.gov.au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Provided: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Workshop SOPs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Risk Assessment templates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8CF901B7-A390-DAEB-A6F9-2A8268D8BBB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8F6D765B-7123-8ED5-FDEC-A920AED16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4707036" cy="524553"/>
          </a:xfrm>
        </p:spPr>
        <p:txBody>
          <a:bodyPr/>
          <a:lstStyle/>
          <a:p>
            <a:r>
              <a:rPr lang="en-US" dirty="0"/>
              <a:t>Resources &amp; References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A91CF56-C13D-0CAE-773F-07D0606DA8B3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58E2B05-5F51-10EC-AD65-E2922A9A6BCA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DD1A2B-85EE-48B0-A7FD-119C6673BC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547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ABC2C-D449-B6AB-13E7-054CC5B0A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F4E70DC-287F-2011-F56A-7B8966C5BA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88163" y="0"/>
            <a:ext cx="5303837" cy="68049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ECCF6835-8FAF-93A7-2989-88EA69FA3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938684" cy="524553"/>
          </a:xfrm>
        </p:spPr>
        <p:txBody>
          <a:bodyPr/>
          <a:lstStyle/>
          <a:p>
            <a:r>
              <a:rPr lang="en-US" dirty="0"/>
              <a:t>LESSON OVERVIEW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4DC1F396-573F-834E-9546-6668599016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97533" y="1702904"/>
            <a:ext cx="6877052" cy="304699"/>
          </a:xfrm>
        </p:spPr>
        <p:txBody>
          <a:bodyPr wrap="non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>
                <a:solidFill>
                  <a:schemeClr val="accent3"/>
                </a:solidFill>
              </a:rPr>
              <a:t>ACTIVITIES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7CC554BB-B550-9C7C-F2F0-87D802B3965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97534" y="2014781"/>
            <a:ext cx="4273550" cy="367005"/>
          </a:xfr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Safety Quiz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21962DBE-E4BD-F968-A163-7B212120F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999437"/>
              </p:ext>
            </p:extLst>
          </p:nvPr>
        </p:nvGraphicFramePr>
        <p:xfrm>
          <a:off x="1055941" y="1702905"/>
          <a:ext cx="4895850" cy="43626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895850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</a:tblGrid>
              <a:tr h="674600">
                <a:tc>
                  <a:txBody>
                    <a:bodyPr/>
                    <a:lstStyle/>
                    <a:p>
                      <a:r>
                        <a:rPr lang="en-US" dirty="0"/>
                        <a:t>What You’ll Learn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Why WHS is important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What is Risk Assessment &amp; Management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Understanding Safety Signs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912909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PPE (Personal Protective Equipment)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SOPs (Safe vs Standard Operating Procedures)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33704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Your safety responsibilities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77397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Applying safety practices in Unit 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5842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Essential workshop rules (preview)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516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Safety Quiz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8810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Next Lesson: workshop Tour &amp; Safety Sign-off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11012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Helpful resources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0891107"/>
                  </a:ext>
                </a:extLst>
              </a:tr>
            </a:tbl>
          </a:graphicData>
        </a:graphic>
      </p:graphicFrame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0E7C38FD-688C-E472-A741-61D7775CCBC9}"/>
              </a:ext>
            </a:extLst>
          </p:cNvPr>
          <p:cNvSpPr txBox="1">
            <a:spLocks/>
          </p:cNvSpPr>
          <p:nvPr/>
        </p:nvSpPr>
        <p:spPr>
          <a:xfrm>
            <a:off x="7697533" y="3524971"/>
            <a:ext cx="1461939" cy="2492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>
                <a:solidFill>
                  <a:schemeClr val="accent3"/>
                </a:solidFill>
              </a:rPr>
              <a:t>RESOURCES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08410549-D660-61FD-FF46-438C4AD086C4}"/>
              </a:ext>
            </a:extLst>
          </p:cNvPr>
          <p:cNvSpPr txBox="1">
            <a:spLocks/>
          </p:cNvSpPr>
          <p:nvPr/>
        </p:nvSpPr>
        <p:spPr>
          <a:xfrm>
            <a:off x="7714995" y="3732721"/>
            <a:ext cx="3455987" cy="983584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2"/>
                </a:solidFill>
              </a:rPr>
              <a:t>Worksheet</a:t>
            </a:r>
          </a:p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2"/>
                </a:solidFill>
              </a:rPr>
              <a:t>SOPs</a:t>
            </a:r>
          </a:p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2"/>
                </a:solidFill>
              </a:rPr>
              <a:t>PPEs examples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3D9C1AE4-1A62-975F-9F21-7C8EE9E905C7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B80104F-B018-C8A7-6726-4E0A5DD355C4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B8E6EB-3E14-3EC4-268C-CD153F669E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51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4A89FE-737A-27A5-65CA-14400F42D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4658CA9-AE27-1D8D-07CA-35778F6A053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2738" y="0"/>
            <a:ext cx="4259262" cy="6561138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D3F48C-3404-1CD8-8E94-C2641135E3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1638795"/>
            <a:ext cx="6708690" cy="4553793"/>
          </a:xfrm>
        </p:spPr>
        <p:txBody>
          <a:bodyPr/>
          <a:lstStyle/>
          <a:p>
            <a:r>
              <a:rPr lang="en-US" b="1" dirty="0"/>
              <a:t>Definition: </a:t>
            </a:r>
            <a:r>
              <a:rPr lang="en-US" dirty="0"/>
              <a:t>WHS is about protecting people by preventing injury and illness in learning and work environments. It’s a shared legal and personal responsibility, guided by the </a:t>
            </a:r>
            <a:r>
              <a:rPr lang="en-US" i="1" dirty="0"/>
              <a:t>Work Health and Safety Act 2011 (QLD).</a:t>
            </a:r>
          </a:p>
          <a:p>
            <a:pPr marL="273050"/>
            <a:r>
              <a:rPr lang="en-US" dirty="0"/>
              <a:t>The Act applies to all persons conducting a business or undertaking  (PCBU), workers, and others at the workplace. Importantly, duties are non-transferable – everyone is accountable.</a:t>
            </a:r>
          </a:p>
          <a:p>
            <a:r>
              <a:rPr lang="en-US" b="1" dirty="0"/>
              <a:t>Why WHS: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tx2"/>
                </a:solidFill>
              </a:rPr>
              <a:t>Everyone has the right to be safe </a:t>
            </a:r>
            <a:r>
              <a:rPr lang="en-US" sz="1400" dirty="0">
                <a:solidFill>
                  <a:schemeClr val="tx2"/>
                </a:solidFill>
              </a:rPr>
              <a:t>– safety is a legal &amp; ethical obligation under the WHS Act.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tx2"/>
                </a:solidFill>
              </a:rPr>
              <a:t>Prevention is better than cure </a:t>
            </a:r>
            <a:r>
              <a:rPr lang="en-US" sz="1400" dirty="0">
                <a:solidFill>
                  <a:schemeClr val="tx2"/>
                </a:solidFill>
              </a:rPr>
              <a:t>– accidents cause harm, disruption, and extra cost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tx2"/>
                </a:solidFill>
              </a:rPr>
              <a:t>Engineering workplaces demand it </a:t>
            </a:r>
            <a:r>
              <a:rPr lang="en-US" sz="1400" dirty="0">
                <a:solidFill>
                  <a:schemeClr val="tx2"/>
                </a:solidFill>
              </a:rPr>
              <a:t>– safety is a core part of industry standards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tx2"/>
                </a:solidFill>
              </a:rPr>
              <a:t>It supports your learning </a:t>
            </a:r>
            <a:r>
              <a:rPr lang="en-US" sz="1400" dirty="0">
                <a:solidFill>
                  <a:schemeClr val="tx2"/>
                </a:solidFill>
              </a:rPr>
              <a:t>– aligns with safe operation expectations in the QCAA syllabus</a:t>
            </a:r>
          </a:p>
          <a:p>
            <a:r>
              <a:rPr lang="en-US" b="1" dirty="0"/>
              <a:t>What It Includes: </a:t>
            </a:r>
            <a:r>
              <a:rPr lang="en-US" dirty="0"/>
              <a:t>Risk assessments, safe/standard operating procedures (SOPs), PPE (safety gear), emergency procedures, training &amp; supervision, hazard and incident reporting, safety signage &amp; rules</a:t>
            </a:r>
            <a:endParaRPr lang="en-US" sz="1600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3822ECF3-0DA9-91C7-456F-ECF56548DB57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1D6EAB-0BE7-0D3B-D1A2-ACFCBB36350E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D572EF6-6B5C-D3CC-10CC-00AA460B27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A8F50765-5950-9FCA-8B38-F896A3B17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8962495" cy="524553"/>
          </a:xfrm>
        </p:spPr>
        <p:txBody>
          <a:bodyPr/>
          <a:lstStyle/>
          <a:p>
            <a:r>
              <a:rPr lang="en-US" dirty="0"/>
              <a:t>Why Work Health and Safety (WHS) is important</a:t>
            </a:r>
          </a:p>
        </p:txBody>
      </p:sp>
    </p:spTree>
    <p:extLst>
      <p:ext uri="{BB962C8B-B14F-4D97-AF65-F5344CB8AC3E}">
        <p14:creationId xmlns:p14="http://schemas.microsoft.com/office/powerpoint/2010/main" val="3071947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B40D0F-F2AB-CDB0-E430-92FA4DA624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21914F-860B-48CB-546D-3334F8876E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4495315"/>
          </a:xfrm>
        </p:spPr>
        <p:txBody>
          <a:bodyPr/>
          <a:lstStyle/>
          <a:p>
            <a:pPr marL="285750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b="1" dirty="0"/>
              <a:t>Risk Assessment: </a:t>
            </a:r>
            <a:r>
              <a:rPr lang="en-US" sz="1600" dirty="0"/>
              <a:t>A process for identifying hazards and evaluating risks</a:t>
            </a:r>
            <a:r>
              <a:rPr lang="en-US" dirty="0"/>
              <a:t>.</a:t>
            </a:r>
          </a:p>
          <a:p>
            <a:pPr marL="285750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1600" b="1" dirty="0"/>
              <a:t>Risk Management: </a:t>
            </a:r>
            <a:r>
              <a:rPr lang="en-US" sz="1600" dirty="0"/>
              <a:t>Broader process that includes </a:t>
            </a:r>
            <a:r>
              <a:rPr lang="en-US" b="1" dirty="0"/>
              <a:t>r</a:t>
            </a:r>
            <a:r>
              <a:rPr lang="en-US" sz="1600" b="1" dirty="0"/>
              <a:t>isk </a:t>
            </a:r>
            <a:r>
              <a:rPr lang="en-US" b="1" dirty="0"/>
              <a:t>a</a:t>
            </a:r>
            <a:r>
              <a:rPr lang="en-US" sz="1600" b="1" dirty="0"/>
              <a:t>ssessment</a:t>
            </a:r>
            <a:r>
              <a:rPr lang="en-US" sz="1600" dirty="0"/>
              <a:t> and implementing control measures to reduce risk.</a:t>
            </a:r>
          </a:p>
          <a:p>
            <a:pPr marL="285750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b="1" dirty="0"/>
              <a:t>Three key steps: </a:t>
            </a:r>
          </a:p>
          <a:p>
            <a:pPr lvl="1"/>
            <a:r>
              <a:rPr lang="en-US" sz="1600" b="1" dirty="0"/>
              <a:t>1. Spot the </a:t>
            </a:r>
            <a:r>
              <a:rPr lang="en-US" sz="1600" b="1" dirty="0">
                <a:solidFill>
                  <a:schemeClr val="accent3"/>
                </a:solidFill>
              </a:rPr>
              <a:t>Hazard</a:t>
            </a:r>
            <a:r>
              <a:rPr lang="en-US" sz="1600" b="1" dirty="0"/>
              <a:t>: </a:t>
            </a:r>
            <a:r>
              <a:rPr lang="en-US" sz="1600" dirty="0"/>
              <a:t>What could cause harm?</a:t>
            </a:r>
          </a:p>
          <a:p>
            <a:pPr lvl="1"/>
            <a:r>
              <a:rPr lang="en-US" sz="1600" b="1" dirty="0"/>
              <a:t>2. Assess the </a:t>
            </a:r>
            <a:r>
              <a:rPr lang="en-US" sz="1600" b="1" dirty="0">
                <a:solidFill>
                  <a:schemeClr val="accent3"/>
                </a:solidFill>
              </a:rPr>
              <a:t>Risk</a:t>
            </a:r>
            <a:r>
              <a:rPr lang="en-US" sz="1600" b="1" dirty="0"/>
              <a:t>: </a:t>
            </a:r>
            <a:r>
              <a:rPr lang="en-US" sz="1600" dirty="0"/>
              <a:t>How likely and how serious?</a:t>
            </a:r>
          </a:p>
          <a:p>
            <a:pPr lvl="1"/>
            <a:r>
              <a:rPr lang="en-US" sz="1600" b="1" dirty="0">
                <a:solidFill>
                  <a:srgbClr val="8989AD"/>
                </a:solidFill>
              </a:rPr>
              <a:t>3. </a:t>
            </a:r>
            <a:r>
              <a:rPr lang="en-US" sz="1600" b="1" dirty="0">
                <a:solidFill>
                  <a:schemeClr val="accent3"/>
                </a:solidFill>
              </a:rPr>
              <a:t>Control </a:t>
            </a:r>
            <a:r>
              <a:rPr lang="en-US" sz="1600" b="1" dirty="0">
                <a:solidFill>
                  <a:srgbClr val="8989AD"/>
                </a:solidFill>
              </a:rPr>
              <a:t>the Risk: </a:t>
            </a:r>
            <a:r>
              <a:rPr lang="en-US" sz="1600" dirty="0"/>
              <a:t>What can be done to </a:t>
            </a:r>
            <a:r>
              <a:rPr lang="en-US" sz="1600" dirty="0" err="1"/>
              <a:t>minimise</a:t>
            </a:r>
            <a:r>
              <a:rPr lang="en-US" sz="1600" dirty="0"/>
              <a:t> risk?</a:t>
            </a:r>
          </a:p>
          <a:p>
            <a:pPr marL="285750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b="1" dirty="0"/>
              <a:t>Assess the risk using a Risk Matrix: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Likelihood: </a:t>
            </a:r>
            <a:r>
              <a:rPr lang="en-US" sz="1600" dirty="0"/>
              <a:t>How likely is the hazard to happen?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Consequence: </a:t>
            </a:r>
            <a:r>
              <a:rPr lang="en-US" sz="1600" dirty="0"/>
              <a:t>How serious would the result be?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These two factors are used to rate the </a:t>
            </a:r>
            <a:r>
              <a:rPr lang="en-US" sz="1600" b="1" dirty="0"/>
              <a:t>risk level</a:t>
            </a:r>
            <a:r>
              <a:rPr lang="en-US" sz="1600" dirty="0"/>
              <a:t>. </a:t>
            </a:r>
          </a:p>
          <a:p>
            <a:pPr marL="285750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b="1" dirty="0"/>
              <a:t>Hierarchy of Controls: </a:t>
            </a:r>
            <a:r>
              <a:rPr lang="en-US" dirty="0"/>
              <a:t>Elimination → Substitution → Engineering Controls → Administrative Controls → PPE</a:t>
            </a:r>
          </a:p>
          <a:p>
            <a:pPr marL="285750" indent="-28575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b="1" dirty="0"/>
              <a:t>Focus of </a:t>
            </a:r>
            <a:r>
              <a:rPr lang="en-US" sz="1600" b="1" dirty="0"/>
              <a:t>Lesson 2.3 </a:t>
            </a:r>
            <a:r>
              <a:rPr lang="en-US" sz="1600" dirty="0"/>
              <a:t>(Hazard ID &amp; Risk Matrix)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7EF6BDF-AF2F-5566-12F5-A9835AB6D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189941" cy="524553"/>
          </a:xfrm>
        </p:spPr>
        <p:txBody>
          <a:bodyPr/>
          <a:lstStyle/>
          <a:p>
            <a:r>
              <a:rPr lang="en-US" dirty="0"/>
              <a:t>Risk Assessment &amp; Management</a:t>
            </a:r>
          </a:p>
        </p:txBody>
      </p:sp>
      <p:pic>
        <p:nvPicPr>
          <p:cNvPr id="16" name="Picture Placeholder 15" descr="A person's hand pointing at a risk assessment chart&#10;&#10;AI-generated content may be incorrect.">
            <a:extLst>
              <a:ext uri="{FF2B5EF4-FFF2-40B4-BE49-F238E27FC236}">
                <a16:creationId xmlns:a16="http://schemas.microsoft.com/office/drawing/2014/main" id="{0C536B9E-0B28-DD9A-1B2E-88551DD3E65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DFD6E7F-6BB8-A722-912B-79CCE789544B}"/>
              </a:ext>
            </a:extLst>
          </p:cNvPr>
          <p:cNvSpPr/>
          <p:nvPr/>
        </p:nvSpPr>
        <p:spPr>
          <a:xfrm>
            <a:off x="7932738" y="-4254"/>
            <a:ext cx="4259262" cy="6565392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329EB90B-4485-48E3-EE50-AB9AC3630C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1775" y="888603"/>
            <a:ext cx="3918807" cy="2389839"/>
          </a:xfrm>
          <a:prstGeom prst="rect">
            <a:avLst/>
          </a:prstGeom>
        </p:spPr>
      </p:pic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93D6A007-49F9-FD00-2947-D91A7F7864EE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5B4E2CE-B086-649B-1240-9BA759C2A90F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094CCA-4B74-8D11-CF51-8413BDB2D0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pic>
        <p:nvPicPr>
          <p:cNvPr id="8" name="Picture 7" descr="A diagram of a pyramid&#10;&#10;AI-generated content may be incorrect.">
            <a:extLst>
              <a:ext uri="{FF2B5EF4-FFF2-40B4-BE49-F238E27FC236}">
                <a16:creationId xmlns:a16="http://schemas.microsoft.com/office/drawing/2014/main" id="{0DE40B6F-42D8-AA83-BE5C-4A344DCE44C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1775" y="3809254"/>
            <a:ext cx="3918807" cy="232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306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23EB4-B290-0409-5AAC-4CA3F55C5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C3F640-25AC-FA8E-3BA0-D6222C6FFD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Example: Cluttered Workshop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956745-21F3-6474-0F68-1E08EC1F40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4949" y="4325306"/>
            <a:ext cx="6857789" cy="2312666"/>
          </a:xfrm>
        </p:spPr>
        <p:txBody>
          <a:bodyPr/>
          <a:lstStyle/>
          <a:p>
            <a:pPr marL="285750" indent="-285750">
              <a:lnSpc>
                <a:spcPts val="16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b="1" dirty="0"/>
              <a:t>Hazard example: </a:t>
            </a:r>
            <a:r>
              <a:rPr lang="en-US" dirty="0"/>
              <a:t>poor housekeeping – tools, offcuts, and cables left scattered across benches and floors can lead to slips, trips, and falls. </a:t>
            </a:r>
          </a:p>
          <a:p>
            <a:pPr marL="285750" indent="-285750">
              <a:lnSpc>
                <a:spcPts val="1600"/>
              </a:lnSpc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b="1" dirty="0"/>
              <a:t>Risk = </a:t>
            </a:r>
            <a:r>
              <a:rPr lang="en-US" dirty="0"/>
              <a:t>Chance of injury due to poor housekeeping</a:t>
            </a:r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Likelihood: Likely </a:t>
            </a:r>
            <a:r>
              <a:rPr lang="en-US" sz="1600" dirty="0"/>
              <a:t>– clutter is common in busy workshops and often overlooked during task transitions</a:t>
            </a:r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Consequence: Moderate to Major </a:t>
            </a:r>
            <a:r>
              <a:rPr lang="en-US" sz="1600" dirty="0"/>
              <a:t>– injuries may range from minor cuts and bruises to serious harm if a fall occurs near operating machinery</a:t>
            </a:r>
          </a:p>
          <a:p>
            <a:pPr marL="742950" lvl="1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Risk Level: </a:t>
            </a:r>
            <a:r>
              <a:rPr lang="en-US" sz="1600" b="1" dirty="0">
                <a:solidFill>
                  <a:schemeClr val="accent3"/>
                </a:solidFill>
              </a:rPr>
              <a:t>High – Extreme Risk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751A62-027C-4E9B-9386-560EFC57B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173911" cy="524553"/>
          </a:xfrm>
        </p:spPr>
        <p:txBody>
          <a:bodyPr/>
          <a:lstStyle/>
          <a:p>
            <a:r>
              <a:rPr lang="en-US" dirty="0"/>
              <a:t>Risk Assessment &amp; Management</a:t>
            </a:r>
          </a:p>
        </p:txBody>
      </p:sp>
      <p:pic>
        <p:nvPicPr>
          <p:cNvPr id="16" name="Picture Placeholder 15" descr="A person's hand pointing at a risk assessment chart&#10;&#10;AI-generated content may be incorrect.">
            <a:extLst>
              <a:ext uri="{FF2B5EF4-FFF2-40B4-BE49-F238E27FC236}">
                <a16:creationId xmlns:a16="http://schemas.microsoft.com/office/drawing/2014/main" id="{F6929F08-7E1B-8248-ED7F-CDC250CC7B2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8E67C1E-87DF-FF9B-6241-A8F530DD80C2}"/>
              </a:ext>
            </a:extLst>
          </p:cNvPr>
          <p:cNvSpPr/>
          <p:nvPr/>
        </p:nvSpPr>
        <p:spPr>
          <a:xfrm>
            <a:off x="7932738" y="-4254"/>
            <a:ext cx="4259262" cy="6565392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202CC12-8A8F-87AA-28B5-BFF08C08D5B7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81ABF11-808A-1B85-BFEB-51105A97108E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283169-67FD-64FC-519F-084F83A358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pic>
        <p:nvPicPr>
          <p:cNvPr id="12" name="Picture 11" descr="A room with a yellow machine and tools&#10;&#10;AI-generated content may be incorrect.">
            <a:extLst>
              <a:ext uri="{FF2B5EF4-FFF2-40B4-BE49-F238E27FC236}">
                <a16:creationId xmlns:a16="http://schemas.microsoft.com/office/drawing/2014/main" id="{0A59E1E5-66A9-68FA-D8BF-E7A646A430A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4289" y="2082128"/>
            <a:ext cx="4511188" cy="21728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E7E776-E03F-D6B1-0CD0-B2A1895C11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1775" y="888603"/>
            <a:ext cx="3918807" cy="2389839"/>
          </a:xfrm>
          <a:prstGeom prst="rect">
            <a:avLst/>
          </a:prstGeom>
        </p:spPr>
      </p:pic>
      <p:pic>
        <p:nvPicPr>
          <p:cNvPr id="9" name="Picture 8" descr="A diagram of a pyramid&#10;&#10;AI-generated content may be incorrect.">
            <a:extLst>
              <a:ext uri="{FF2B5EF4-FFF2-40B4-BE49-F238E27FC236}">
                <a16:creationId xmlns:a16="http://schemas.microsoft.com/office/drawing/2014/main" id="{1240D317-8F6D-1DD3-12C8-8B3F348B736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1775" y="3809254"/>
            <a:ext cx="3918807" cy="232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145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E94F91-0185-C845-4D2A-9DB42898D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84E26B-157A-4167-8F23-BFBC8E6B06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Example: Cluttered Workshop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2E4619-86C1-C809-9685-D1F61DB0B6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4949" y="4325305"/>
            <a:ext cx="6774366" cy="225818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Example Risk Controls:</a:t>
            </a:r>
            <a:endParaRPr lang="en-US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Use designated tool return zones (Engineering Control)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Enforce “clean-as-you-go” procedures (Administrative Control)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Apply SOPs that include workshop housekeeping as a critical step (Administrative Control)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30083"/>
                </a:solidFill>
              </a:rPr>
              <a:t>Implementing additional controls further reduces the overall risk.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7E2A180-8DC3-60AF-2307-227A6B889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173911" cy="524553"/>
          </a:xfrm>
        </p:spPr>
        <p:txBody>
          <a:bodyPr/>
          <a:lstStyle/>
          <a:p>
            <a:r>
              <a:rPr lang="en-US" dirty="0"/>
              <a:t>Risk Assessment &amp; Management</a:t>
            </a:r>
          </a:p>
        </p:txBody>
      </p:sp>
      <p:pic>
        <p:nvPicPr>
          <p:cNvPr id="16" name="Picture Placeholder 15" descr="A person's hand pointing at a risk assessment chart&#10;&#10;AI-generated content may be incorrect.">
            <a:extLst>
              <a:ext uri="{FF2B5EF4-FFF2-40B4-BE49-F238E27FC236}">
                <a16:creationId xmlns:a16="http://schemas.microsoft.com/office/drawing/2014/main" id="{08CC64E2-AB68-6202-2B42-58E71C6BAF4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7302047-A5DE-4B01-10A7-79719C0F79C3}"/>
              </a:ext>
            </a:extLst>
          </p:cNvPr>
          <p:cNvSpPr/>
          <p:nvPr/>
        </p:nvSpPr>
        <p:spPr>
          <a:xfrm>
            <a:off x="7932738" y="-4254"/>
            <a:ext cx="4259262" cy="6565392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FA9C0683-E888-237D-E056-B8F2732D4DFE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AFFD9C-57A0-B630-D106-E31F04A55D48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A546BF-EEDE-938B-D238-4BAB4DC255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41B94CB-2975-03C1-F7EE-96B4B4BFB5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1775" y="888603"/>
            <a:ext cx="3918807" cy="2389839"/>
          </a:xfrm>
          <a:prstGeom prst="rect">
            <a:avLst/>
          </a:prstGeom>
        </p:spPr>
      </p:pic>
      <p:pic>
        <p:nvPicPr>
          <p:cNvPr id="12" name="Picture 11" descr="A diagram of a pyramid&#10;&#10;AI-generated content may be incorrect.">
            <a:extLst>
              <a:ext uri="{FF2B5EF4-FFF2-40B4-BE49-F238E27FC236}">
                <a16:creationId xmlns:a16="http://schemas.microsoft.com/office/drawing/2014/main" id="{E8914AA2-6EE9-F4BA-FF96-759E552587D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1775" y="3809254"/>
            <a:ext cx="3918807" cy="2328891"/>
          </a:xfrm>
          <a:prstGeom prst="rect">
            <a:avLst/>
          </a:prstGeom>
        </p:spPr>
      </p:pic>
      <p:pic>
        <p:nvPicPr>
          <p:cNvPr id="10" name="Picture 9" descr="A room with a yellow machine and tools&#10;&#10;AI-generated content may be incorrect.">
            <a:extLst>
              <a:ext uri="{FF2B5EF4-FFF2-40B4-BE49-F238E27FC236}">
                <a16:creationId xmlns:a16="http://schemas.microsoft.com/office/drawing/2014/main" id="{9FCA1B79-FDBC-F3D4-5725-A3978AEE1CD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4289" y="2082128"/>
            <a:ext cx="4511188" cy="217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338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2CC8A1-6BFA-05EF-7BAB-6F1C73489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114DBE-14B2-7BA9-2293-8F6A1A17B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116004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Purpose: </a:t>
            </a:r>
            <a:r>
              <a:rPr lang="en-US" dirty="0"/>
              <a:t>Safety signs are u</a:t>
            </a:r>
            <a:r>
              <a:rPr lang="en-US" sz="1600" dirty="0"/>
              <a:t>sed to communicate important information that helps prevent accidents, guide safe </a:t>
            </a:r>
            <a:r>
              <a:rPr lang="en-US" sz="1600" dirty="0" err="1"/>
              <a:t>behaviour</a:t>
            </a:r>
            <a:r>
              <a:rPr lang="en-US" sz="1600" dirty="0"/>
              <a:t>, and identify hazards in the workshop.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Recognising</a:t>
            </a:r>
            <a:r>
              <a:rPr lang="en-US" dirty="0"/>
              <a:t> safety signs is essential before operating any equipment.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64977946-1C2E-D281-2F6E-5656D665505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32738" y="0"/>
            <a:ext cx="4259262" cy="6561138"/>
          </a:xfrm>
        </p:spPr>
      </p:pic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48947F35-C2B0-C116-BEF6-F8ECE0C3A096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E10622-2FFD-0E27-B71A-95D826ECFF26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DF098E-C2FB-D5EC-4137-43CFC1D7A3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A863BD7-C7D1-E9DA-F3F2-1F68F36A5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7295372" cy="524553"/>
          </a:xfrm>
        </p:spPr>
        <p:txBody>
          <a:bodyPr/>
          <a:lstStyle/>
          <a:p>
            <a:r>
              <a:rPr lang="en-US" dirty="0"/>
              <a:t>Understanding Workshop Safety Signs</a:t>
            </a:r>
          </a:p>
        </p:txBody>
      </p:sp>
    </p:spTree>
    <p:extLst>
      <p:ext uri="{BB962C8B-B14F-4D97-AF65-F5344CB8AC3E}">
        <p14:creationId xmlns:p14="http://schemas.microsoft.com/office/powerpoint/2010/main" val="6580729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3B81E7-3BE4-288A-5720-D8BBF1E19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ECF977-6BA5-5900-4338-FBBAB463CC1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5687" y="1707141"/>
            <a:ext cx="6628392" cy="304699"/>
          </a:xfrm>
        </p:spPr>
        <p:txBody>
          <a:bodyPr/>
          <a:lstStyle/>
          <a:p>
            <a:r>
              <a:rPr lang="en-US" dirty="0"/>
              <a:t>Types of Safety Signs (AS 1319 Standard)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A48B907E-B2CA-291C-4BEF-4AE59022CB2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32738" y="0"/>
            <a:ext cx="4259262" cy="6561138"/>
          </a:xfrm>
        </p:spPr>
      </p:pic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CE0FBAA6-EB04-0A94-2ACF-A8F9ADB4C9E8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61055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RA, PPE, SOPs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DE5C2C1-47F7-2287-2271-6F2AADDD3BEF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8FEB104-59E2-CBCE-C0DD-E93FFA106F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2837D46-E317-2DBC-1F26-E346BCA68E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318447"/>
              </p:ext>
            </p:extLst>
          </p:nvPr>
        </p:nvGraphicFramePr>
        <p:xfrm>
          <a:off x="1055685" y="2100879"/>
          <a:ext cx="6799669" cy="4446942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279256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  <a:gridCol w="1808222">
                  <a:extLst>
                    <a:ext uri="{9D8B030D-6E8A-4147-A177-3AD203B41FA5}">
                      <a16:colId xmlns:a16="http://schemas.microsoft.com/office/drawing/2014/main" val="1084752620"/>
                    </a:ext>
                  </a:extLst>
                </a:gridCol>
                <a:gridCol w="1858450">
                  <a:extLst>
                    <a:ext uri="{9D8B030D-6E8A-4147-A177-3AD203B41FA5}">
                      <a16:colId xmlns:a16="http://schemas.microsoft.com/office/drawing/2014/main" val="395044347"/>
                    </a:ext>
                  </a:extLst>
                </a:gridCol>
                <a:gridCol w="1853741">
                  <a:extLst>
                    <a:ext uri="{9D8B030D-6E8A-4147-A177-3AD203B41FA5}">
                      <a16:colId xmlns:a16="http://schemas.microsoft.com/office/drawing/2014/main" val="3056299866"/>
                    </a:ext>
                  </a:extLst>
                </a:gridCol>
              </a:tblGrid>
              <a:tr h="484542">
                <a:tc>
                  <a:txBody>
                    <a:bodyPr/>
                    <a:lstStyle/>
                    <a:p>
                      <a:r>
                        <a:rPr lang="en-US" sz="1600" dirty="0"/>
                        <a:t>Sign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Shape &amp; </a:t>
                      </a:r>
                      <a:r>
                        <a:rPr lang="en-US" sz="1600" dirty="0" err="1"/>
                        <a:t>Colour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Purpose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Example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576352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Mandatory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Blue circle with white symbol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Tells you what you </a:t>
                      </a:r>
                      <a:r>
                        <a:rPr lang="en-US" sz="1600" b="1" dirty="0">
                          <a:solidFill>
                            <a:schemeClr val="accent3"/>
                          </a:solidFill>
                        </a:rPr>
                        <a:t>must do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Wear eye protection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5763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Prohibition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Red circle with slash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Tells you what you </a:t>
                      </a:r>
                      <a:r>
                        <a:rPr lang="en-US" sz="1600" b="1" dirty="0">
                          <a:solidFill>
                            <a:schemeClr val="accent3"/>
                          </a:solidFill>
                        </a:rPr>
                        <a:t>must not do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No entry / No smoking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5763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Warning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Yellow triangle with black border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Warns of </a:t>
                      </a:r>
                      <a:r>
                        <a:rPr lang="en-US" sz="1600" b="1" dirty="0">
                          <a:solidFill>
                            <a:schemeClr val="accent3"/>
                          </a:solidFill>
                        </a:rPr>
                        <a:t>potential hazards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Sharp tools / Hot surface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  <a:tr h="8190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Danger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Red oval in black rectangle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Warns of </a:t>
                      </a:r>
                      <a:r>
                        <a:rPr lang="en-US" sz="1600" b="1" dirty="0">
                          <a:solidFill>
                            <a:schemeClr val="accent3"/>
                          </a:solidFill>
                        </a:rPr>
                        <a:t>life-threatening hazards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High voltage / Moving machinery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3370433"/>
                  </a:ext>
                </a:extLst>
              </a:tr>
              <a:tr h="8190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Emergency Info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Green rectangle with white symbol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Shows </a:t>
                      </a:r>
                      <a:r>
                        <a:rPr lang="en-US" sz="1600" b="1" dirty="0">
                          <a:solidFill>
                            <a:schemeClr val="accent3"/>
                          </a:solidFill>
                        </a:rPr>
                        <a:t>emergency exits or equipment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First aid / Emergency shower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7739772"/>
                  </a:ext>
                </a:extLst>
              </a:tr>
              <a:tr h="5763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Fire Safety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Red rectangle with white symbol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Identifies </a:t>
                      </a:r>
                      <a:r>
                        <a:rPr lang="en-US" sz="1600" b="1" dirty="0">
                          <a:solidFill>
                            <a:schemeClr val="accent3"/>
                          </a:solidFill>
                        </a:rPr>
                        <a:t>fire equipment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Fire extinguisher / Fire hose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584284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A5FEFC18-03BF-11BF-7DB6-E541F40419F5}"/>
              </a:ext>
            </a:extLst>
          </p:cNvPr>
          <p:cNvSpPr/>
          <p:nvPr/>
        </p:nvSpPr>
        <p:spPr>
          <a:xfrm>
            <a:off x="7932738" y="-4254"/>
            <a:ext cx="4259262" cy="6565392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9BC24AB-A61C-4969-BEA6-8E368444B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7295372" cy="524553"/>
          </a:xfrm>
        </p:spPr>
        <p:txBody>
          <a:bodyPr/>
          <a:lstStyle/>
          <a:p>
            <a:r>
              <a:rPr lang="en-US" dirty="0"/>
              <a:t>Understanding Workshop Safety Signs</a:t>
            </a:r>
          </a:p>
        </p:txBody>
      </p:sp>
      <p:pic>
        <p:nvPicPr>
          <p:cNvPr id="17" name="Picture 16" descr="A sign with a face and glasses on it&#10;&#10;AI-generated content may be incorrect.">
            <a:extLst>
              <a:ext uri="{FF2B5EF4-FFF2-40B4-BE49-F238E27FC236}">
                <a16:creationId xmlns:a16="http://schemas.microsoft.com/office/drawing/2014/main" id="{280C26B5-FCC1-5F7C-29F1-6FA624D77D5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51313" y="168315"/>
            <a:ext cx="1354707" cy="1403386"/>
          </a:xfrm>
          <a:prstGeom prst="rect">
            <a:avLst/>
          </a:prstGeom>
        </p:spPr>
      </p:pic>
      <p:pic>
        <p:nvPicPr>
          <p:cNvPr id="19" name="Picture 18" descr="A sign with a red circle and a black figure in it&#10;&#10;AI-generated content may be incorrect.">
            <a:extLst>
              <a:ext uri="{FF2B5EF4-FFF2-40B4-BE49-F238E27FC236}">
                <a16:creationId xmlns:a16="http://schemas.microsoft.com/office/drawing/2014/main" id="{99A17A62-888C-E688-86F6-4104BF6B6A3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5326" y="179529"/>
            <a:ext cx="963901" cy="1392169"/>
          </a:xfrm>
          <a:prstGeom prst="rect">
            <a:avLst/>
          </a:prstGeom>
        </p:spPr>
      </p:pic>
      <p:pic>
        <p:nvPicPr>
          <p:cNvPr id="21" name="Picture 20" descr="A no smoking sign with a red circle&#10;&#10;AI-generated content may be incorrect.">
            <a:extLst>
              <a:ext uri="{FF2B5EF4-FFF2-40B4-BE49-F238E27FC236}">
                <a16:creationId xmlns:a16="http://schemas.microsoft.com/office/drawing/2014/main" id="{43F1286A-77F3-D297-C7E0-F5DC0B25C98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2897" y="179529"/>
            <a:ext cx="1072224" cy="128497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3" name="Picture 2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BAC25DC0-FFF8-24A0-1848-53228CD09D5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225886" y="1588283"/>
            <a:ext cx="1134022" cy="1015999"/>
          </a:xfrm>
          <a:prstGeom prst="rect">
            <a:avLst/>
          </a:prstGeom>
        </p:spPr>
      </p:pic>
      <p:pic>
        <p:nvPicPr>
          <p:cNvPr id="25" name="Picture 24" descr="A yellow triangle sign with a hand pointing at a piece of paper&#10;&#10;AI-generated content may be incorrect.">
            <a:extLst>
              <a:ext uri="{FF2B5EF4-FFF2-40B4-BE49-F238E27FC236}">
                <a16:creationId xmlns:a16="http://schemas.microsoft.com/office/drawing/2014/main" id="{DD718A2B-6C6F-66C3-8925-CA40BBF16A9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4146" y="1695085"/>
            <a:ext cx="1052005" cy="911907"/>
          </a:xfrm>
          <a:prstGeom prst="rect">
            <a:avLst/>
          </a:prstGeom>
        </p:spPr>
      </p:pic>
      <p:pic>
        <p:nvPicPr>
          <p:cNvPr id="27" name="Picture 26" descr="A group of warning signs&#10;&#10;AI-generated content may be incorrect.">
            <a:extLst>
              <a:ext uri="{FF2B5EF4-FFF2-40B4-BE49-F238E27FC236}">
                <a16:creationId xmlns:a16="http://schemas.microsoft.com/office/drawing/2014/main" id="{2B8C6D12-895C-0EE3-5288-1EFCF7B3C0E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146" t="49901"/>
          <a:stretch>
            <a:fillRect/>
          </a:stretch>
        </p:blipFill>
        <p:spPr>
          <a:xfrm>
            <a:off x="8507617" y="2672344"/>
            <a:ext cx="1498415" cy="1123267"/>
          </a:xfrm>
          <a:prstGeom prst="rect">
            <a:avLst/>
          </a:prstGeom>
        </p:spPr>
      </p:pic>
      <p:pic>
        <p:nvPicPr>
          <p:cNvPr id="29" name="Picture 28" descr="A yellow caution sign with black text&#10;&#10;AI-generated content may be incorrect.">
            <a:extLst>
              <a:ext uri="{FF2B5EF4-FFF2-40B4-BE49-F238E27FC236}">
                <a16:creationId xmlns:a16="http://schemas.microsoft.com/office/drawing/2014/main" id="{08FEA43A-1D31-8A30-01CF-D87624568E4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3343" y="2726311"/>
            <a:ext cx="1649978" cy="107228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1" name="Picture 30" descr="A green sign with white cross on it&#10;&#10;AI-generated content may be incorrect.">
            <a:extLst>
              <a:ext uri="{FF2B5EF4-FFF2-40B4-BE49-F238E27FC236}">
                <a16:creationId xmlns:a16="http://schemas.microsoft.com/office/drawing/2014/main" id="{40022819-D9C5-EA4C-8279-4D2B9594C48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94" t="18148" r="50000" b="18148"/>
          <a:stretch>
            <a:fillRect/>
          </a:stretch>
        </p:blipFill>
        <p:spPr>
          <a:xfrm>
            <a:off x="8112693" y="3893271"/>
            <a:ext cx="963901" cy="129524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5" name="Picture 34" descr="A green and white sign&#10;&#10;AI-generated content may be incorrect.">
            <a:extLst>
              <a:ext uri="{FF2B5EF4-FFF2-40B4-BE49-F238E27FC236}">
                <a16:creationId xmlns:a16="http://schemas.microsoft.com/office/drawing/2014/main" id="{974FE3FB-E0F0-75CD-9B6B-64F0E4D3BE1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267"/>
          <a:stretch>
            <a:fillRect/>
          </a:stretch>
        </p:blipFill>
        <p:spPr>
          <a:xfrm>
            <a:off x="9250796" y="3969372"/>
            <a:ext cx="892547" cy="1229386"/>
          </a:xfrm>
          <a:prstGeom prst="rect">
            <a:avLst/>
          </a:prstGeom>
        </p:spPr>
      </p:pic>
      <p:pic>
        <p:nvPicPr>
          <p:cNvPr id="37" name="Picture 36" descr="A red sign with white text&#10;&#10;AI-generated content may be incorrect.">
            <a:extLst>
              <a:ext uri="{FF2B5EF4-FFF2-40B4-BE49-F238E27FC236}">
                <a16:creationId xmlns:a16="http://schemas.microsoft.com/office/drawing/2014/main" id="{2569486F-5C09-AEFF-48E5-5D9931D08836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40000">
            <a:off x="10232139" y="3945304"/>
            <a:ext cx="954176" cy="1316187"/>
          </a:xfrm>
          <a:prstGeom prst="rect">
            <a:avLst/>
          </a:prstGeom>
        </p:spPr>
      </p:pic>
      <p:pic>
        <p:nvPicPr>
          <p:cNvPr id="38" name="Picture 37" descr="A red sign with white text&#10;&#10;AI-generated content may be incorrect.">
            <a:extLst>
              <a:ext uri="{FF2B5EF4-FFF2-40B4-BE49-F238E27FC236}">
                <a16:creationId xmlns:a16="http://schemas.microsoft.com/office/drawing/2014/main" id="{94EA77A5-D5B7-31FD-2AE8-1B3AB6AF685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540000">
            <a:off x="11165591" y="3930916"/>
            <a:ext cx="941225" cy="1316187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3168AED0-EB9A-4D78-063E-96A72F8E2C41}"/>
              </a:ext>
            </a:extLst>
          </p:cNvPr>
          <p:cNvSpPr txBox="1"/>
          <p:nvPr/>
        </p:nvSpPr>
        <p:spPr>
          <a:xfrm>
            <a:off x="7571865" y="5647853"/>
            <a:ext cx="49810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30083"/>
                </a:solidFill>
              </a:rPr>
              <a:t>Spot these signs during next lesson’s workshop tour – they’re key to safety!</a:t>
            </a:r>
            <a:endParaRPr lang="en-US" sz="1800" dirty="0">
              <a:solidFill>
                <a:srgbClr val="03008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080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SQ ">
      <a:dk1>
        <a:srgbClr val="030083"/>
      </a:dk1>
      <a:lt1>
        <a:srgbClr val="FFFFFF"/>
      </a:lt1>
      <a:dk2>
        <a:srgbClr val="000000"/>
      </a:dk2>
      <a:lt2>
        <a:srgbClr val="FFFFFF"/>
      </a:lt2>
      <a:accent1>
        <a:srgbClr val="030083"/>
      </a:accent1>
      <a:accent2>
        <a:srgbClr val="0041CF"/>
      </a:accent2>
      <a:accent3>
        <a:srgbClr val="FE6601"/>
      </a:accent3>
      <a:accent4>
        <a:srgbClr val="FAAB18"/>
      </a:accent4>
      <a:accent5>
        <a:srgbClr val="939597"/>
      </a:accent5>
      <a:accent6>
        <a:srgbClr val="000000"/>
      </a:accent6>
      <a:hlink>
        <a:srgbClr val="0041CF"/>
      </a:hlink>
      <a:folHlink>
        <a:srgbClr val="FE660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QL35859_Master Brand_Refreshed" id="{97735FE3-9D76-CB42-8282-D007570D992C}" vid="{98743D13-5FC3-FD49-A897-B342DD4DBC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95005b-d803-47f4-974f-abac8cfe93be" xsi:nil="true"/>
    <lcf76f155ced4ddcb4097134ff3c332f xmlns="ef15ea92-d665-4eb4-91e3-7ae34e5e038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3F2482381A214485F148E738AE1B9A" ma:contentTypeVersion="16" ma:contentTypeDescription="Create a new document." ma:contentTypeScope="" ma:versionID="98993af99459435a43748aca3ef68176">
  <xsd:schema xmlns:xsd="http://www.w3.org/2001/XMLSchema" xmlns:xs="http://www.w3.org/2001/XMLSchema" xmlns:p="http://schemas.microsoft.com/office/2006/metadata/properties" xmlns:ns2="ef15ea92-d665-4eb4-91e3-7ae34e5e038a" xmlns:ns3="b695005b-d803-47f4-974f-abac8cfe93be" targetNamespace="http://schemas.microsoft.com/office/2006/metadata/properties" ma:root="true" ma:fieldsID="994b4f62000eb01eeee9af66c50a1f28" ns2:_="" ns3:_="">
    <xsd:import namespace="ef15ea92-d665-4eb4-91e3-7ae34e5e038a"/>
    <xsd:import namespace="b695005b-d803-47f4-974f-abac8cfe9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5ea92-d665-4eb4-91e3-7ae34e5e0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ff7c53-18f0-4681-94f8-0b89ad069e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5005b-d803-47f4-974f-abac8cfe93b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a175014-054e-41b5-ab93-db1c70bf413f}" ma:internalName="TaxCatchAll" ma:showField="CatchAllData" ma:web="b695005b-d803-47f4-974f-abac8cfe93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3648B47-1534-4EF0-96AB-CA02326F693B}">
  <ds:schemaRefs>
    <ds:schemaRef ds:uri="http://www.w3.org/XML/1998/namespace"/>
    <ds:schemaRef ds:uri="http://schemas.microsoft.com/office/infopath/2007/PartnerControls"/>
    <ds:schemaRef ds:uri="4e5ffde0-0f0b-44c6-8757-15b35a688724"/>
    <ds:schemaRef ds:uri="http://purl.org/dc/dcmitype/"/>
    <ds:schemaRef ds:uri="http://schemas.microsoft.com/office/2006/documentManagement/types"/>
    <ds:schemaRef ds:uri="5a80ecd8-527c-4050-8003-c2328ef2f39c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c1c20314-91fd-4dff-998a-7a79842116fc"/>
    <ds:schemaRef ds:uri="1ed6b056-f5cc-4995-84e6-2a4ec15092a7"/>
    <ds:schemaRef ds:uri="96c0539a-8aba-45dd-ac83-8dc21eaf9a70"/>
    <ds:schemaRef ds:uri="c94bc46e-422f-4a6a-8ac5-05ea68472c95"/>
    <ds:schemaRef ds:uri="b695005b-d803-47f4-974f-abac8cfe93be"/>
    <ds:schemaRef ds:uri="ef15ea92-d665-4eb4-91e3-7ae34e5e038a"/>
  </ds:schemaRefs>
</ds:datastoreItem>
</file>

<file path=customXml/itemProps2.xml><?xml version="1.0" encoding="utf-8"?>
<ds:datastoreItem xmlns:ds="http://schemas.openxmlformats.org/officeDocument/2006/customXml" ds:itemID="{57245EAA-FC7B-4909-9517-C5E7458F74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15ea92-d665-4eb4-91e3-7ae34e5e038a"/>
    <ds:schemaRef ds:uri="b695005b-d803-47f4-974f-abac8cfe93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FD4AF9E-2031-4813-A8E3-247E2219C24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5093</TotalTime>
  <Words>3529</Words>
  <Application>Microsoft Office PowerPoint</Application>
  <PresentationFormat>Widescreen</PresentationFormat>
  <Paragraphs>438</Paragraphs>
  <Slides>24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Calibri</vt:lpstr>
      <vt:lpstr>Aptos</vt:lpstr>
      <vt:lpstr>Wingdings</vt:lpstr>
      <vt:lpstr>Arial</vt:lpstr>
      <vt:lpstr>Office Theme</vt:lpstr>
      <vt:lpstr>Risk Assessments, PPE &amp; SOPs</vt:lpstr>
      <vt:lpstr>MODULE 2 OVERVIEW</vt:lpstr>
      <vt:lpstr>LESSON OVERVIEW</vt:lpstr>
      <vt:lpstr>Why Work Health and Safety (WHS) is important</vt:lpstr>
      <vt:lpstr>Risk Assessment &amp; Management</vt:lpstr>
      <vt:lpstr>Risk Assessment &amp; Management</vt:lpstr>
      <vt:lpstr>Risk Assessment &amp; Management</vt:lpstr>
      <vt:lpstr>Understanding Workshop Safety Signs</vt:lpstr>
      <vt:lpstr>Understanding Workshop Safety Signs</vt:lpstr>
      <vt:lpstr>Personal Protective Equipment (PPE)</vt:lpstr>
      <vt:lpstr>Personal Protective Equipment (PPE)</vt:lpstr>
      <vt:lpstr>Personal Protective Equipment (PPE)</vt:lpstr>
      <vt:lpstr>Safe vs Standard Operating Procedures (SOPs)</vt:lpstr>
      <vt:lpstr>Safe vs Standard Operating Procedures</vt:lpstr>
      <vt:lpstr>Safe vs Standard Operating Procedures</vt:lpstr>
      <vt:lpstr>Safe Operating Procedures (SOPs)</vt:lpstr>
      <vt:lpstr>Student Responsibilities</vt:lpstr>
      <vt:lpstr>WHS in Practice - Unit A</vt:lpstr>
      <vt:lpstr>Before You Use Any Equipment</vt:lpstr>
      <vt:lpstr>Essential Workshop Rules (Preview)</vt:lpstr>
      <vt:lpstr>Safety Quiz</vt:lpstr>
      <vt:lpstr>What Happens Next - Workshop Tour &amp; Safety Sign-Off</vt:lpstr>
      <vt:lpstr>What You Learned Today</vt:lpstr>
      <vt:lpstr>Resources &amp; 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Template (TAFE Queensland Master Brand)</dc:title>
  <dc:creator>TAFE Queensland</dc:creator>
  <cp:lastModifiedBy>Georgi Tomlinson</cp:lastModifiedBy>
  <cp:revision>36</cp:revision>
  <dcterms:created xsi:type="dcterms:W3CDTF">2023-10-22T03:23:40Z</dcterms:created>
  <dcterms:modified xsi:type="dcterms:W3CDTF">2025-10-16T01:22:20Z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egion">
    <vt:lpwstr/>
  </property>
  <property fmtid="{D5CDD505-2E9C-101B-9397-08002B2CF9AE}" pid="3" name="MediaServiceImageTags">
    <vt:lpwstr/>
  </property>
  <property fmtid="{D5CDD505-2E9C-101B-9397-08002B2CF9AE}" pid="4" name="ContentTypeId">
    <vt:lpwstr>0x0101006E3F2482381A214485F148E738AE1B9A</vt:lpwstr>
  </property>
  <property fmtid="{D5CDD505-2E9C-101B-9397-08002B2CF9AE}" pid="5" name="Area">
    <vt:lpwstr/>
  </property>
  <property fmtid="{D5CDD505-2E9C-101B-9397-08002B2CF9AE}" pid="6" name="TaxKeyword">
    <vt:lpwstr/>
  </property>
  <property fmtid="{D5CDD505-2E9C-101B-9397-08002B2CF9AE}" pid="7" name="PandPCategory">
    <vt:lpwstr>1515;#320 TAFE Queensland Brand|48f22511-66c6-4e73-977b-d7738d5c4680</vt:lpwstr>
  </property>
  <property fmtid="{D5CDD505-2E9C-101B-9397-08002B2CF9AE}" pid="8" name="_dlc_DocIdItemGuid">
    <vt:lpwstr>7fcb1ffa-ec16-453c-90f8-81626998649c</vt:lpwstr>
  </property>
  <property fmtid="{D5CDD505-2E9C-101B-9397-08002B2CF9AE}" pid="9" name="Scope">
    <vt:lpwstr>7;#All staff|52512cf1-7460-4f08-a370-7b30d022c859</vt:lpwstr>
  </property>
  <property fmtid="{D5CDD505-2E9C-101B-9397-08002B2CF9AE}" pid="10" name="PandPParentCategory">
    <vt:lpwstr>2;#300 Marketing and Communication|423b3318-0d6a-4918-8924-d266a809de54</vt:lpwstr>
  </property>
  <property fmtid="{D5CDD505-2E9C-101B-9397-08002B2CF9AE}" pid="11" name="MSIP_Label_defa4170-0d19-0005-0004-bc88714345d2_Enabled">
    <vt:lpwstr>true</vt:lpwstr>
  </property>
  <property fmtid="{D5CDD505-2E9C-101B-9397-08002B2CF9AE}" pid="12" name="MSIP_Label_defa4170-0d19-0005-0004-bc88714345d2_SetDate">
    <vt:lpwstr>2025-10-08T00:38:36Z</vt:lpwstr>
  </property>
  <property fmtid="{D5CDD505-2E9C-101B-9397-08002B2CF9AE}" pid="13" name="MSIP_Label_defa4170-0d19-0005-0004-bc88714345d2_Method">
    <vt:lpwstr>Standard</vt:lpwstr>
  </property>
  <property fmtid="{D5CDD505-2E9C-101B-9397-08002B2CF9AE}" pid="14" name="MSIP_Label_defa4170-0d19-0005-0004-bc88714345d2_Name">
    <vt:lpwstr>defa4170-0d19-0005-0004-bc88714345d2</vt:lpwstr>
  </property>
  <property fmtid="{D5CDD505-2E9C-101B-9397-08002B2CF9AE}" pid="15" name="MSIP_Label_defa4170-0d19-0005-0004-bc88714345d2_SiteId">
    <vt:lpwstr>c5ccd573-ff69-4ff8-ada6-359bd6300982</vt:lpwstr>
  </property>
  <property fmtid="{D5CDD505-2E9C-101B-9397-08002B2CF9AE}" pid="16" name="MSIP_Label_defa4170-0d19-0005-0004-bc88714345d2_ActionId">
    <vt:lpwstr>53c92132-3e4a-4b55-8147-64fa81c30160</vt:lpwstr>
  </property>
  <property fmtid="{D5CDD505-2E9C-101B-9397-08002B2CF9AE}" pid="17" name="MSIP_Label_defa4170-0d19-0005-0004-bc88714345d2_ContentBits">
    <vt:lpwstr>0</vt:lpwstr>
  </property>
  <property fmtid="{D5CDD505-2E9C-101B-9397-08002B2CF9AE}" pid="18" name="MSIP_Label_defa4170-0d19-0005-0004-bc88714345d2_Tag">
    <vt:lpwstr>10, 3, 0, 1</vt:lpwstr>
  </property>
</Properties>
</file>